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Roboto Medium"/>
      <p:regular r:id="rId34"/>
      <p:bold r:id="rId35"/>
      <p:italic r:id="rId36"/>
      <p:boldItalic r:id="rId37"/>
    </p:embeddedFont>
    <p:embeddedFont>
      <p:font typeface="Nunito"/>
      <p:regular r:id="rId38"/>
      <p:bold r:id="rId39"/>
      <p:italic r:id="rId40"/>
      <p:boldItalic r:id="rId41"/>
    </p:embeddedFont>
    <p:embeddedFont>
      <p:font typeface="Poppins"/>
      <p:regular r:id="rId42"/>
      <p:bold r:id="rId43"/>
      <p:italic r:id="rId44"/>
      <p:boldItalic r:id="rId45"/>
    </p:embeddedFont>
    <p:embeddedFont>
      <p:font typeface="Montserrat"/>
      <p:regular r:id="rId46"/>
      <p:bold r:id="rId47"/>
      <p:italic r:id="rId48"/>
      <p:boldItalic r:id="rId49"/>
    </p:embeddedFont>
    <p:embeddedFont>
      <p:font typeface="Lato Light"/>
      <p:regular r:id="rId50"/>
      <p:bold r:id="rId51"/>
      <p:italic r:id="rId52"/>
      <p:boldItalic r:id="rId53"/>
    </p:embeddedFont>
    <p:embeddedFont>
      <p:font typeface="Open Sans Medium"/>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Poppins-regular.fntdata"/><Relationship Id="rId41" Type="http://schemas.openxmlformats.org/officeDocument/2006/relationships/font" Target="fonts/Nunito-boldItalic.fntdata"/><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Montserrat-regular.fntdata"/><Relationship Id="rId45"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Light-bold.fntdata"/><Relationship Id="rId50" Type="http://schemas.openxmlformats.org/officeDocument/2006/relationships/font" Target="fonts/LatoLight-regular.fntdata"/><Relationship Id="rId53" Type="http://schemas.openxmlformats.org/officeDocument/2006/relationships/font" Target="fonts/LatoLight-boldItalic.fntdata"/><Relationship Id="rId52" Type="http://schemas.openxmlformats.org/officeDocument/2006/relationships/font" Target="fonts/LatoLight-italic.fntdata"/><Relationship Id="rId11" Type="http://schemas.openxmlformats.org/officeDocument/2006/relationships/slide" Target="slides/slide6.xml"/><Relationship Id="rId55" Type="http://schemas.openxmlformats.org/officeDocument/2006/relationships/font" Target="fonts/OpenSansMedium-bold.fntdata"/><Relationship Id="rId10" Type="http://schemas.openxmlformats.org/officeDocument/2006/relationships/slide" Target="slides/slide5.xml"/><Relationship Id="rId54" Type="http://schemas.openxmlformats.org/officeDocument/2006/relationships/font" Target="fonts/OpenSansMedium-regular.fntdata"/><Relationship Id="rId13" Type="http://schemas.openxmlformats.org/officeDocument/2006/relationships/slide" Target="slides/slide8.xml"/><Relationship Id="rId57" Type="http://schemas.openxmlformats.org/officeDocument/2006/relationships/font" Target="fonts/OpenSansMedium-boldItalic.fntdata"/><Relationship Id="rId12" Type="http://schemas.openxmlformats.org/officeDocument/2006/relationships/slide" Target="slides/slide7.xml"/><Relationship Id="rId56" Type="http://schemas.openxmlformats.org/officeDocument/2006/relationships/font" Target="fonts/OpenSansMedium-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Entered text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goal of customer segmentation in e-commerce is multifaceted: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1. Enhanced Personalization: A personalize products suggestion, marketing messages and promotional offers to suit the interests and tastes of each group.</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2. Improved Customer Experience: Ensure the smooth and exciting shopping adventure through coming up or building up the client's experience around their requirements, presenting and showing them the relevant content offerings and information at every touchpoint.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3. Increased Customer Retention: Cultivate customer bonding and retention by creating meaningful relationships by establishing personal connections and relevant communication patterns.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4. Optimized Marketing Strategies: Use marketing resources judiciously by centering the marketing strategy around your richest customer segments and by tailoring marketing campaigns to fall in line with the traits that represent each segmentation.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5. Maximized Revenue Generation: Grow revenue by deducing where the higher incomes are earned, high-value customers, and pricing strategies that align with segment preferences.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Thus, the main objective of segmentation of customers in the sphere of e-commerce is getting actionable insights from the data and turning them into customer understanding improvement, shopping experience personalization and business success of the company as a result.</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9ff8ba3e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9ff8ba3e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a2ff5fa0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a2ff5fa0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c9ff8ba3e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c9ff8ba3e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a2ff5fa0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a2ff5fa0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a2ff5fa0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a2ff5fa0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a2ff5fa0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a2ff5fa0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a2ff5fa0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a2ff5fa0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9ff8ba3e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9ff8ba3e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9ff4d08c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c9ff4d08c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a2ff5fa0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ca2ff5fa0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SLIDES_API181795435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SLIDES_API181795435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a2ff5fa0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ca2ff5fa0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a2ff5fa0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a2ff5fa0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a2ff5fa0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a2ff5fa0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ca2ff5fa0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ca2ff5fa0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c9ff8ba3e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c9ff8ba3e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9ff8ba3e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9ff8ba3e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9ff8ba3e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9ff8ba3e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a2ff5fa0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a2ff5fa0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9ff8ba3e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9ff8ba3e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9ff8ba3e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9ff8ba3e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a2ff5fa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a2ff5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a2ff5fa0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a2ff5fa0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p:cSld name="TITLE_2">
    <p:spTree>
      <p:nvGrpSpPr>
        <p:cNvPr id="124" name="Shape 124"/>
        <p:cNvGrpSpPr/>
        <p:nvPr/>
      </p:nvGrpSpPr>
      <p:grpSpPr>
        <a:xfrm>
          <a:off x="0" y="0"/>
          <a:ext cx="0" cy="0"/>
          <a:chOff x="0" y="0"/>
          <a:chExt cx="0" cy="0"/>
        </a:xfrm>
      </p:grpSpPr>
      <p:sp>
        <p:nvSpPr>
          <p:cNvPr id="125" name="Google Shape;125;p13"/>
          <p:cNvSpPr txBox="1"/>
          <p:nvPr>
            <p:ph type="title"/>
          </p:nvPr>
        </p:nvSpPr>
        <p:spPr>
          <a:xfrm>
            <a:off x="732150" y="1432763"/>
            <a:ext cx="7679700" cy="7269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126" name="Google Shape;12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13"/>
          <p:cNvSpPr txBox="1"/>
          <p:nvPr>
            <p:ph idx="1" type="body"/>
          </p:nvPr>
        </p:nvSpPr>
        <p:spPr>
          <a:xfrm>
            <a:off x="732150" y="2229500"/>
            <a:ext cx="7679700" cy="19596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sz="13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128" name="Shape 128"/>
        <p:cNvGrpSpPr/>
        <p:nvPr/>
      </p:nvGrpSpPr>
      <p:grpSpPr>
        <a:xfrm>
          <a:off x="0" y="0"/>
          <a:ext cx="0" cy="0"/>
          <a:chOff x="0" y="0"/>
          <a:chExt cx="0" cy="0"/>
        </a:xfrm>
      </p:grpSpPr>
      <p:sp>
        <p:nvSpPr>
          <p:cNvPr id="129" name="Google Shape;12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14"/>
          <p:cNvSpPr/>
          <p:nvPr>
            <p:ph idx="2" type="pic"/>
          </p:nvPr>
        </p:nvSpPr>
        <p:spPr>
          <a:xfrm>
            <a:off x="0" y="0"/>
            <a:ext cx="3432300" cy="5143500"/>
          </a:xfrm>
          <a:prstGeom prst="roundRect">
            <a:avLst>
              <a:gd fmla="val 0" name="adj"/>
            </a:avLst>
          </a:prstGeom>
          <a:noFill/>
          <a:ln>
            <a:noFill/>
          </a:ln>
        </p:spPr>
      </p:sp>
      <p:sp>
        <p:nvSpPr>
          <p:cNvPr id="131" name="Google Shape;131;p14"/>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132" name="Google Shape;132;p14"/>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133" name="Google Shape;133;p14"/>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34" name="Google Shape;134;p14"/>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135" name="Google Shape;135;p14"/>
          <p:cNvSpPr txBox="1"/>
          <p:nvPr>
            <p:ph idx="3"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136" name="Shape 136"/>
        <p:cNvGrpSpPr/>
        <p:nvPr/>
      </p:nvGrpSpPr>
      <p:grpSpPr>
        <a:xfrm>
          <a:off x="0" y="0"/>
          <a:ext cx="0" cy="0"/>
          <a:chOff x="0" y="0"/>
          <a:chExt cx="0" cy="0"/>
        </a:xfrm>
      </p:grpSpPr>
      <p:sp>
        <p:nvSpPr>
          <p:cNvPr id="137" name="Google Shape;137;p15"/>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8" name="Google Shape;138;p15"/>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p:txBody>
      </p:sp>
      <p:sp>
        <p:nvSpPr>
          <p:cNvPr id="139" name="Google Shape;139;p15"/>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0" name="Google Shape;140;p15"/>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1" name="Google Shape;141;p15"/>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42" name="Google Shape;142;p15"/>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43" name="Google Shape;143;p15"/>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44" name="Google Shape;144;p15"/>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01</a:t>
            </a:r>
            <a:endParaRPr b="1" sz="500">
              <a:latin typeface="Montserrat"/>
              <a:ea typeface="Montserrat"/>
              <a:cs typeface="Montserrat"/>
              <a:sym typeface="Montserrat"/>
            </a:endParaRPr>
          </a:p>
        </p:txBody>
      </p:sp>
      <p:sp>
        <p:nvSpPr>
          <p:cNvPr id="145" name="Google Shape;145;p15"/>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02</a:t>
            </a:r>
            <a:endParaRPr b="1" sz="500">
              <a:latin typeface="Montserrat"/>
              <a:ea typeface="Montserrat"/>
              <a:cs typeface="Montserrat"/>
              <a:sym typeface="Montserrat"/>
            </a:endParaRPr>
          </a:p>
        </p:txBody>
      </p:sp>
      <p:sp>
        <p:nvSpPr>
          <p:cNvPr id="146" name="Google Shape;146;p15"/>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03</a:t>
            </a:r>
            <a:endParaRPr b="1" sz="500">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_3">
    <p:spTree>
      <p:nvGrpSpPr>
        <p:cNvPr id="147" name="Shape 147"/>
        <p:cNvGrpSpPr/>
        <p:nvPr/>
      </p:nvGrpSpPr>
      <p:grpSpPr>
        <a:xfrm>
          <a:off x="0" y="0"/>
          <a:ext cx="0" cy="0"/>
          <a:chOff x="0" y="0"/>
          <a:chExt cx="0" cy="0"/>
        </a:xfrm>
      </p:grpSpPr>
      <p:sp>
        <p:nvSpPr>
          <p:cNvPr id="148" name="Google Shape;14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16"/>
          <p:cNvSpPr/>
          <p:nvPr>
            <p:ph idx="2" type="pic"/>
          </p:nvPr>
        </p:nvSpPr>
        <p:spPr>
          <a:xfrm>
            <a:off x="0" y="100"/>
            <a:ext cx="3432300" cy="5143500"/>
          </a:xfrm>
          <a:prstGeom prst="roundRect">
            <a:avLst>
              <a:gd fmla="val 0" name="adj"/>
            </a:avLst>
          </a:prstGeom>
          <a:noFill/>
          <a:ln>
            <a:noFill/>
          </a:ln>
        </p:spPr>
      </p:sp>
      <p:sp>
        <p:nvSpPr>
          <p:cNvPr id="150" name="Google Shape;150;p16"/>
          <p:cNvSpPr txBox="1"/>
          <p:nvPr>
            <p:ph idx="1" type="subTitle"/>
          </p:nvPr>
        </p:nvSpPr>
        <p:spPr>
          <a:xfrm>
            <a:off x="4135200" y="1595175"/>
            <a:ext cx="4176600" cy="19647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None/>
              <a:defRPr sz="13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1" name="Google Shape;151;p16"/>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152" name="Shape 152"/>
        <p:cNvGrpSpPr/>
        <p:nvPr/>
      </p:nvGrpSpPr>
      <p:grpSpPr>
        <a:xfrm>
          <a:off x="0" y="0"/>
          <a:ext cx="0" cy="0"/>
          <a:chOff x="0" y="0"/>
          <a:chExt cx="0" cy="0"/>
        </a:xfrm>
      </p:grpSpPr>
      <p:sp>
        <p:nvSpPr>
          <p:cNvPr id="153" name="Google Shape;15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17"/>
          <p:cNvSpPr/>
          <p:nvPr>
            <p:ph idx="2" type="pic"/>
          </p:nvPr>
        </p:nvSpPr>
        <p:spPr>
          <a:xfrm>
            <a:off x="5711663" y="100"/>
            <a:ext cx="3432300" cy="5143500"/>
          </a:xfrm>
          <a:prstGeom prst="roundRect">
            <a:avLst>
              <a:gd fmla="val 0" name="adj"/>
            </a:avLst>
          </a:prstGeom>
          <a:noFill/>
          <a:ln>
            <a:noFill/>
          </a:ln>
        </p:spPr>
      </p:sp>
      <p:sp>
        <p:nvSpPr>
          <p:cNvPr id="155" name="Google Shape;155;p17"/>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156" name="Google Shape;156;p17"/>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157" name="Google Shape;157;p17"/>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58" name="Google Shape;158;p17"/>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159" name="Google Shape;159;p17"/>
          <p:cNvSpPr txBox="1"/>
          <p:nvPr>
            <p:ph idx="3"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60" name="Google Shape;160;p17"/>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03</a:t>
            </a:r>
            <a:endParaRPr sz="2000">
              <a:solidFill>
                <a:schemeClr val="accent4"/>
              </a:solidFill>
            </a:endParaRPr>
          </a:p>
        </p:txBody>
      </p:sp>
      <p:sp>
        <p:nvSpPr>
          <p:cNvPr id="161" name="Google Shape;161;p17"/>
          <p:cNvSpPr txBox="1"/>
          <p:nvPr>
            <p:ph idx="4"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162" name="Shape 162"/>
        <p:cNvGrpSpPr/>
        <p:nvPr/>
      </p:nvGrpSpPr>
      <p:grpSpPr>
        <a:xfrm>
          <a:off x="0" y="0"/>
          <a:ext cx="0" cy="0"/>
          <a:chOff x="0" y="0"/>
          <a:chExt cx="0" cy="0"/>
        </a:xfrm>
      </p:grpSpPr>
      <p:sp>
        <p:nvSpPr>
          <p:cNvPr id="163" name="Google Shape;163;p18"/>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64" name="Google Shape;164;p18"/>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65" name="Google Shape;165;p18"/>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66" name="Google Shape;166;p18"/>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67" name="Google Shape;167;p18"/>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8" name="Google Shape;168;p18"/>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01</a:t>
            </a:r>
            <a:endParaRPr b="1" sz="500">
              <a:latin typeface="Montserrat"/>
              <a:ea typeface="Montserrat"/>
              <a:cs typeface="Montserrat"/>
              <a:sym typeface="Montserrat"/>
            </a:endParaRPr>
          </a:p>
        </p:txBody>
      </p:sp>
      <p:sp>
        <p:nvSpPr>
          <p:cNvPr id="169" name="Google Shape;169;p18"/>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02</a:t>
            </a:r>
            <a:endParaRPr b="1" sz="500">
              <a:latin typeface="Montserrat"/>
              <a:ea typeface="Montserrat"/>
              <a:cs typeface="Montserrat"/>
              <a:sym typeface="Montserrat"/>
            </a:endParaRPr>
          </a:p>
        </p:txBody>
      </p:sp>
      <p:sp>
        <p:nvSpPr>
          <p:cNvPr id="170" name="Google Shape;170;p18"/>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03</a:t>
            </a:r>
            <a:endParaRPr b="1" sz="500">
              <a:latin typeface="Montserrat"/>
              <a:ea typeface="Montserrat"/>
              <a:cs typeface="Montserrat"/>
              <a:sym typeface="Montserrat"/>
            </a:endParaRPr>
          </a:p>
        </p:txBody>
      </p:sp>
      <p:sp>
        <p:nvSpPr>
          <p:cNvPr id="171" name="Google Shape;171;p18"/>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04</a:t>
            </a:r>
            <a:endParaRPr b="1" sz="500">
              <a:latin typeface="Montserrat"/>
              <a:ea typeface="Montserrat"/>
              <a:cs typeface="Montserrat"/>
              <a:sym typeface="Montserrat"/>
            </a:endParaRPr>
          </a:p>
        </p:txBody>
      </p:sp>
      <p:sp>
        <p:nvSpPr>
          <p:cNvPr id="172" name="Google Shape;172;p18"/>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3" name="Google Shape;173;p18"/>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4" name="Google Shape;174;p18"/>
          <p:cNvSpPr txBox="1"/>
          <p:nvPr>
            <p:ph idx="4" type="subTitle"/>
          </p:nvPr>
        </p:nvSpPr>
        <p:spPr>
          <a:xfrm>
            <a:off x="6302925" y="3096425"/>
            <a:ext cx="2277300" cy="12123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5" name="Google Shape;175;p18"/>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Customer Segmentation for E-commerce</a:t>
            </a:r>
            <a:endParaRPr/>
          </a:p>
        </p:txBody>
      </p:sp>
      <p:sp>
        <p:nvSpPr>
          <p:cNvPr id="181" name="Google Shape;181;p19"/>
          <p:cNvSpPr txBox="1"/>
          <p:nvPr>
            <p:ph idx="1" type="subTitle"/>
          </p:nvPr>
        </p:nvSpPr>
        <p:spPr>
          <a:xfrm>
            <a:off x="1891350" y="3270933"/>
            <a:ext cx="5361300" cy="522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Clr>
                <a:schemeClr val="dk1"/>
              </a:buClr>
              <a:buSzPts val="440"/>
              <a:buFont typeface="Arial"/>
              <a:buNone/>
            </a:pPr>
            <a:r>
              <a:rPr lang="en" sz="1240">
                <a:solidFill>
                  <a:srgbClr val="38761D"/>
                </a:solidFill>
                <a:latin typeface="Roboto"/>
                <a:ea typeface="Roboto"/>
                <a:cs typeface="Roboto"/>
                <a:sym typeface="Roboto"/>
              </a:rPr>
              <a:t>Team: 3</a:t>
            </a:r>
            <a:endParaRPr sz="1240">
              <a:solidFill>
                <a:srgbClr val="38761D"/>
              </a:solidFill>
              <a:latin typeface="Roboto"/>
              <a:ea typeface="Roboto"/>
              <a:cs typeface="Roboto"/>
              <a:sym typeface="Roboto"/>
            </a:endParaRPr>
          </a:p>
          <a:p>
            <a:pPr indent="0" lvl="0" marL="0" rtl="0" algn="ctr">
              <a:lnSpc>
                <a:spcPct val="95000"/>
              </a:lnSpc>
              <a:spcBef>
                <a:spcPts val="0"/>
              </a:spcBef>
              <a:spcAft>
                <a:spcPts val="0"/>
              </a:spcAft>
              <a:buSzPts val="440"/>
              <a:buNone/>
            </a:pPr>
            <a:r>
              <a:rPr lang="en" sz="1240">
                <a:solidFill>
                  <a:srgbClr val="38761D"/>
                </a:solidFill>
                <a:latin typeface="Roboto"/>
                <a:ea typeface="Roboto"/>
                <a:cs typeface="Roboto"/>
                <a:sym typeface="Roboto"/>
              </a:rPr>
              <a:t>Sakshi Wadaskar &amp; </a:t>
            </a:r>
            <a:r>
              <a:rPr lang="en" sz="1240">
                <a:solidFill>
                  <a:srgbClr val="38761D"/>
                </a:solidFill>
                <a:latin typeface="Roboto"/>
                <a:ea typeface="Roboto"/>
                <a:cs typeface="Roboto"/>
                <a:sym typeface="Roboto"/>
              </a:rPr>
              <a:t>Yashraj Kadam</a:t>
            </a:r>
            <a:endParaRPr sz="1240">
              <a:solidFill>
                <a:srgbClr val="38761D"/>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647425" y="313300"/>
            <a:ext cx="7505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Methodology Overview</a:t>
            </a:r>
            <a:endParaRPr sz="2500"/>
          </a:p>
        </p:txBody>
      </p:sp>
      <p:sp>
        <p:nvSpPr>
          <p:cNvPr id="239" name="Google Shape;239;p28"/>
          <p:cNvSpPr txBox="1"/>
          <p:nvPr>
            <p:ph idx="1" type="body"/>
          </p:nvPr>
        </p:nvSpPr>
        <p:spPr>
          <a:xfrm>
            <a:off x="819150" y="967250"/>
            <a:ext cx="7505700" cy="3726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100">
                <a:solidFill>
                  <a:srgbClr val="000000"/>
                </a:solidFill>
                <a:latin typeface="Roboto"/>
                <a:ea typeface="Roboto"/>
                <a:cs typeface="Roboto"/>
                <a:sym typeface="Roboto"/>
              </a:rPr>
              <a:t>1. Data Preprocessing and Cleaning:</a:t>
            </a:r>
            <a:endParaRPr b="1" sz="1100">
              <a:solidFill>
                <a:srgbClr val="000000"/>
              </a:solidFill>
              <a:latin typeface="Roboto"/>
              <a:ea typeface="Roboto"/>
              <a:cs typeface="Roboto"/>
              <a:sym typeface="Roboto"/>
            </a:endParaRPr>
          </a:p>
          <a:p>
            <a:pPr indent="0" lvl="0" marL="0" rtl="0" algn="l">
              <a:spcBef>
                <a:spcPts val="0"/>
              </a:spcBef>
              <a:spcAft>
                <a:spcPts val="0"/>
              </a:spcAft>
              <a:buNone/>
            </a:pPr>
            <a:r>
              <a:rPr lang="en" sz="1100">
                <a:solidFill>
                  <a:srgbClr val="000000"/>
                </a:solidFill>
                <a:latin typeface="Roboto"/>
                <a:ea typeface="Roboto"/>
                <a:cs typeface="Roboto"/>
                <a:sym typeface="Roboto"/>
              </a:rPr>
              <a:t>We will Perform data preprocessing which entails filling in missing values, removing duplicates, and converting categorical variables to numeric, and apply data normalization or standardization for consistent expression of the features by their magnitude. With data exploration and an in-depth understanding of its structure, find out if the data contains any troublesome situations or biases.</a:t>
            </a:r>
            <a:endParaRPr sz="1100">
              <a:solidFill>
                <a:srgbClr val="000000"/>
              </a:solidFill>
              <a:latin typeface="Roboto"/>
              <a:ea typeface="Roboto"/>
              <a:cs typeface="Roboto"/>
              <a:sym typeface="Roboto"/>
            </a:endParaRPr>
          </a:p>
          <a:p>
            <a:pPr indent="0" lvl="0" marL="0" rtl="0" algn="l">
              <a:spcBef>
                <a:spcPts val="1200"/>
              </a:spcBef>
              <a:spcAft>
                <a:spcPts val="0"/>
              </a:spcAft>
              <a:buNone/>
            </a:pPr>
            <a:r>
              <a:rPr b="1" lang="en" sz="1100">
                <a:solidFill>
                  <a:srgbClr val="000000"/>
                </a:solidFill>
                <a:latin typeface="Roboto"/>
                <a:ea typeface="Roboto"/>
                <a:cs typeface="Roboto"/>
                <a:sym typeface="Roboto"/>
              </a:rPr>
              <a:t>2. Exploratory Data Analysis (EDA):</a:t>
            </a:r>
            <a:endParaRPr sz="1100">
              <a:solidFill>
                <a:srgbClr val="000000"/>
              </a:solidFill>
              <a:latin typeface="Roboto"/>
              <a:ea typeface="Roboto"/>
              <a:cs typeface="Roboto"/>
              <a:sym typeface="Roboto"/>
            </a:endParaRPr>
          </a:p>
          <a:p>
            <a:pPr indent="0" lvl="0" marL="0" rtl="0" algn="l">
              <a:spcBef>
                <a:spcPts val="0"/>
              </a:spcBef>
              <a:spcAft>
                <a:spcPts val="0"/>
              </a:spcAft>
              <a:buNone/>
            </a:pPr>
            <a:r>
              <a:rPr lang="en" sz="1100">
                <a:solidFill>
                  <a:srgbClr val="000000"/>
                </a:solidFill>
                <a:latin typeface="Roboto"/>
                <a:ea typeface="Roboto"/>
                <a:cs typeface="Roboto"/>
                <a:sym typeface="Roboto"/>
              </a:rPr>
              <a:t>We will apply an EDA to find out about customer behavior, liking and character. With histograms, scatterplots and heatmaps allowing to see the scheme of things and relationships between the variables, it will be easy to spot patterns and correlations. We will establish customer demographics, purchase history as well as engagement metrics, and look for solution possibilities this segmentation presents. It is also important to analyze connections between different customer segments and effect indicators, like a customer lifetime value or purchase frequency.</a:t>
            </a:r>
            <a:endParaRPr sz="1100">
              <a:solidFill>
                <a:srgbClr val="000000"/>
              </a:solidFill>
              <a:latin typeface="Roboto"/>
              <a:ea typeface="Roboto"/>
              <a:cs typeface="Roboto"/>
              <a:sym typeface="Roboto"/>
            </a:endParaRPr>
          </a:p>
          <a:p>
            <a:pPr indent="0" lvl="0" marL="0" rtl="0" algn="l">
              <a:spcBef>
                <a:spcPts val="0"/>
              </a:spcBef>
              <a:spcAft>
                <a:spcPts val="0"/>
              </a:spcAft>
              <a:buNone/>
            </a:pPr>
            <a:r>
              <a:t/>
            </a:r>
            <a:endParaRPr sz="1100">
              <a:solidFill>
                <a:srgbClr val="000000"/>
              </a:solidFill>
              <a:latin typeface="Roboto"/>
              <a:ea typeface="Roboto"/>
              <a:cs typeface="Roboto"/>
              <a:sym typeface="Roboto"/>
            </a:endParaRPr>
          </a:p>
          <a:p>
            <a:pPr indent="0" lvl="0" marL="0" rtl="0" algn="l">
              <a:spcBef>
                <a:spcPts val="0"/>
              </a:spcBef>
              <a:spcAft>
                <a:spcPts val="0"/>
              </a:spcAft>
              <a:buNone/>
            </a:pPr>
            <a:r>
              <a:rPr b="1" lang="en" sz="1100">
                <a:solidFill>
                  <a:srgbClr val="000000"/>
                </a:solidFill>
                <a:latin typeface="Roboto"/>
                <a:ea typeface="Roboto"/>
                <a:cs typeface="Roboto"/>
                <a:sym typeface="Roboto"/>
              </a:rPr>
              <a:t>3. Feature Engineering:</a:t>
            </a:r>
            <a:endParaRPr sz="1100">
              <a:solidFill>
                <a:srgbClr val="000000"/>
              </a:solidFill>
              <a:latin typeface="Roboto"/>
              <a:ea typeface="Roboto"/>
              <a:cs typeface="Roboto"/>
              <a:sym typeface="Roboto"/>
            </a:endParaRPr>
          </a:p>
          <a:p>
            <a:pPr indent="0" lvl="0" marL="0" rtl="0" algn="l">
              <a:spcBef>
                <a:spcPts val="0"/>
              </a:spcBef>
              <a:spcAft>
                <a:spcPts val="0"/>
              </a:spcAft>
              <a:buNone/>
            </a:pPr>
            <a:r>
              <a:rPr lang="en" sz="1100">
                <a:solidFill>
                  <a:srgbClr val="000000"/>
                </a:solidFill>
                <a:latin typeface="Roboto"/>
                <a:ea typeface="Roboto"/>
                <a:cs typeface="Roboto"/>
                <a:sym typeface="Roboto"/>
              </a:rPr>
              <a:t>Feature extraction in the script involves aggregation, grouping, and cumulative counting to derive summary statistics and temporal patterns. Binary encoding is used to represent categorical features efficiently. New features are derived from existing ones, capturing important characteristics of the data. Missing values are handled appropriately to ensure data completeness. The technique involves a combination of domain knowledge and statistical methods to create informative features for modeling and analysis.</a:t>
            </a:r>
            <a:br>
              <a:rPr lang="en" sz="1100">
                <a:solidFill>
                  <a:srgbClr val="000000"/>
                </a:solidFill>
                <a:latin typeface="Roboto"/>
                <a:ea typeface="Roboto"/>
                <a:cs typeface="Roboto"/>
                <a:sym typeface="Roboto"/>
              </a:rPr>
            </a:br>
            <a:endParaRPr sz="1100">
              <a:solidFill>
                <a:srgbClr val="000000"/>
              </a:solidFill>
              <a:latin typeface="Roboto"/>
              <a:ea typeface="Roboto"/>
              <a:cs typeface="Roboto"/>
              <a:sym typeface="Roboto"/>
            </a:endParaRPr>
          </a:p>
          <a:p>
            <a:pPr indent="0" lvl="0" marL="0" rtl="0" algn="l">
              <a:spcBef>
                <a:spcPts val="0"/>
              </a:spcBef>
              <a:spcAft>
                <a:spcPts val="0"/>
              </a:spcAft>
              <a:buNone/>
            </a:pPr>
            <a:r>
              <a:t/>
            </a:r>
            <a:endParaRPr sz="1100">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567300" y="279575"/>
            <a:ext cx="7505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Methodology Overview</a:t>
            </a:r>
            <a:r>
              <a:rPr lang="en" sz="1700"/>
              <a:t>(Cont’d)</a:t>
            </a:r>
            <a:endParaRPr sz="1700"/>
          </a:p>
        </p:txBody>
      </p:sp>
      <p:sp>
        <p:nvSpPr>
          <p:cNvPr id="245" name="Google Shape;245;p29"/>
          <p:cNvSpPr txBox="1"/>
          <p:nvPr>
            <p:ph idx="1" type="body"/>
          </p:nvPr>
        </p:nvSpPr>
        <p:spPr>
          <a:xfrm>
            <a:off x="650925" y="839075"/>
            <a:ext cx="7505700" cy="37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Roboto"/>
                <a:ea typeface="Roboto"/>
                <a:cs typeface="Roboto"/>
                <a:sym typeface="Roboto"/>
              </a:rPr>
              <a:t>4. Model Selection:</a:t>
            </a:r>
            <a:br>
              <a:rPr lang="en" sz="1000">
                <a:solidFill>
                  <a:srgbClr val="000000"/>
                </a:solidFill>
                <a:latin typeface="Roboto"/>
                <a:ea typeface="Roboto"/>
                <a:cs typeface="Roboto"/>
                <a:sym typeface="Roboto"/>
              </a:rPr>
            </a:br>
            <a:br>
              <a:rPr lang="en" sz="1000">
                <a:solidFill>
                  <a:srgbClr val="000000"/>
                </a:solidFill>
                <a:latin typeface="Roboto"/>
                <a:ea typeface="Roboto"/>
                <a:cs typeface="Roboto"/>
                <a:sym typeface="Roboto"/>
              </a:rPr>
            </a:br>
            <a:r>
              <a:rPr i="1" lang="en" sz="1000">
                <a:solidFill>
                  <a:srgbClr val="000000"/>
                </a:solidFill>
                <a:latin typeface="Roboto Medium"/>
                <a:ea typeface="Roboto Medium"/>
                <a:cs typeface="Roboto Medium"/>
                <a:sym typeface="Roboto Medium"/>
              </a:rPr>
              <a:t>Customer Segmentation:</a:t>
            </a:r>
            <a:endParaRPr i="1" sz="10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rPr lang="en" sz="1000">
                <a:solidFill>
                  <a:srgbClr val="000000"/>
                </a:solidFill>
                <a:latin typeface="Roboto"/>
                <a:ea typeface="Roboto"/>
                <a:cs typeface="Roboto"/>
                <a:sym typeface="Roboto"/>
              </a:rPr>
              <a:t>Utilized clustering techniques (e.g., KMeans) based on product aisles to segment customers.</a:t>
            </a:r>
            <a:endParaRPr sz="1000">
              <a:solidFill>
                <a:srgbClr val="000000"/>
              </a:solidFill>
              <a:latin typeface="Roboto"/>
              <a:ea typeface="Roboto"/>
              <a:cs typeface="Roboto"/>
              <a:sym typeface="Roboto"/>
            </a:endParaRPr>
          </a:p>
          <a:p>
            <a:pPr indent="0" lvl="0" marL="0" rtl="0" algn="l">
              <a:spcBef>
                <a:spcPts val="0"/>
              </a:spcBef>
              <a:spcAft>
                <a:spcPts val="0"/>
              </a:spcAft>
              <a:buNone/>
            </a:pPr>
            <a:r>
              <a:rPr lang="en" sz="1000">
                <a:solidFill>
                  <a:srgbClr val="000000"/>
                </a:solidFill>
                <a:latin typeface="Roboto"/>
                <a:ea typeface="Roboto"/>
                <a:cs typeface="Roboto"/>
                <a:sym typeface="Roboto"/>
              </a:rPr>
              <a:t>Reduce dimensionality using techniques like Principal Component Analysis (PCA) for visualization and clustering.</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rPr i="1" lang="en" sz="1000">
                <a:solidFill>
                  <a:srgbClr val="000000"/>
                </a:solidFill>
                <a:latin typeface="Roboto Medium"/>
                <a:ea typeface="Roboto Medium"/>
                <a:cs typeface="Roboto Medium"/>
                <a:sym typeface="Roboto Medium"/>
              </a:rPr>
              <a:t>Market Basket Analysis:</a:t>
            </a:r>
            <a:endParaRPr i="1" sz="10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rPr lang="en" sz="1000">
                <a:solidFill>
                  <a:srgbClr val="000000"/>
                </a:solidFill>
                <a:latin typeface="Roboto"/>
                <a:ea typeface="Roboto"/>
                <a:cs typeface="Roboto"/>
                <a:sym typeface="Roboto"/>
              </a:rPr>
              <a:t>Applied Association Rule Mining techniques (e.g., Apriori Algorithm) to discover associations between products frequently purchased together.</a:t>
            </a:r>
            <a:endParaRPr sz="1000">
              <a:solidFill>
                <a:srgbClr val="000000"/>
              </a:solidFill>
              <a:latin typeface="Roboto"/>
              <a:ea typeface="Roboto"/>
              <a:cs typeface="Roboto"/>
              <a:sym typeface="Roboto"/>
            </a:endParaRPr>
          </a:p>
          <a:p>
            <a:pPr indent="0" lvl="0" marL="0" rtl="0" algn="l">
              <a:spcBef>
                <a:spcPts val="0"/>
              </a:spcBef>
              <a:spcAft>
                <a:spcPts val="0"/>
              </a:spcAft>
              <a:buNone/>
            </a:pPr>
            <a:r>
              <a:rPr lang="en" sz="1000">
                <a:solidFill>
                  <a:srgbClr val="000000"/>
                </a:solidFill>
                <a:latin typeface="Roboto"/>
                <a:ea typeface="Roboto"/>
                <a:cs typeface="Roboto"/>
                <a:sym typeface="Roboto"/>
              </a:rPr>
              <a:t>Calculated support, confidence, and lift for product pairs to identify significant associations.</a:t>
            </a:r>
            <a:endParaRPr sz="1000">
              <a:solidFill>
                <a:srgbClr val="000000"/>
              </a:solidFill>
              <a:latin typeface="Roboto"/>
              <a:ea typeface="Roboto"/>
              <a:cs typeface="Roboto"/>
              <a:sym typeface="Roboto"/>
            </a:endParaRPr>
          </a:p>
          <a:p>
            <a:pPr indent="0" lvl="0" marL="0" rtl="0" algn="l">
              <a:spcBef>
                <a:spcPts val="0"/>
              </a:spcBef>
              <a:spcAft>
                <a:spcPts val="0"/>
              </a:spcAft>
              <a:buNone/>
            </a:pPr>
            <a:r>
              <a:rPr lang="en" sz="1000">
                <a:solidFill>
                  <a:srgbClr val="000000"/>
                </a:solidFill>
                <a:latin typeface="Roboto"/>
                <a:ea typeface="Roboto"/>
                <a:cs typeface="Roboto"/>
                <a:sym typeface="Roboto"/>
              </a:rPr>
              <a:t>Utilized the insights for cross-selling, up-selling, and marketing strategies.</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rPr i="1" lang="en" sz="1000">
                <a:solidFill>
                  <a:srgbClr val="000000"/>
                </a:solidFill>
                <a:latin typeface="Roboto Medium"/>
                <a:ea typeface="Roboto Medium"/>
                <a:cs typeface="Roboto Medium"/>
                <a:sym typeface="Roboto Medium"/>
              </a:rPr>
              <a:t>Machine Learning Model Development:</a:t>
            </a:r>
            <a:endParaRPr i="1" sz="10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rPr lang="en" sz="1000">
                <a:solidFill>
                  <a:srgbClr val="000000"/>
                </a:solidFill>
                <a:latin typeface="Roboto"/>
                <a:ea typeface="Roboto"/>
                <a:cs typeface="Roboto"/>
                <a:sym typeface="Roboto"/>
              </a:rPr>
              <a:t>Prepare the dataset for modeling, including feature engineering, data preparation, and splitting into train and test sets.</a:t>
            </a:r>
            <a:endParaRPr sz="1000">
              <a:solidFill>
                <a:srgbClr val="000000"/>
              </a:solidFill>
              <a:latin typeface="Roboto"/>
              <a:ea typeface="Roboto"/>
              <a:cs typeface="Roboto"/>
              <a:sym typeface="Roboto"/>
            </a:endParaRPr>
          </a:p>
          <a:p>
            <a:pPr indent="0" lvl="0" marL="0" rtl="0" algn="l">
              <a:spcBef>
                <a:spcPts val="0"/>
              </a:spcBef>
              <a:spcAft>
                <a:spcPts val="0"/>
              </a:spcAft>
              <a:buNone/>
            </a:pPr>
            <a:r>
              <a:rPr lang="en" sz="1000">
                <a:solidFill>
                  <a:srgbClr val="000000"/>
                </a:solidFill>
                <a:latin typeface="Roboto"/>
                <a:ea typeface="Roboto"/>
                <a:cs typeface="Roboto"/>
                <a:sym typeface="Roboto"/>
              </a:rPr>
              <a:t>Build machine learning models (e.g., XGBoost, Neural Network) to predict which previously purchased products will be in a user’s next order.</a:t>
            </a:r>
            <a:endParaRPr sz="1000">
              <a:solidFill>
                <a:srgbClr val="000000"/>
              </a:solidFill>
              <a:latin typeface="Roboto"/>
              <a:ea typeface="Roboto"/>
              <a:cs typeface="Roboto"/>
              <a:sym typeface="Roboto"/>
            </a:endParaRPr>
          </a:p>
          <a:p>
            <a:pPr indent="0" lvl="0" marL="0" rtl="0" algn="l">
              <a:spcBef>
                <a:spcPts val="0"/>
              </a:spcBef>
              <a:spcAft>
                <a:spcPts val="0"/>
              </a:spcAft>
              <a:buNone/>
            </a:pPr>
            <a:r>
              <a:rPr lang="en" sz="1000">
                <a:solidFill>
                  <a:srgbClr val="000000"/>
                </a:solidFill>
                <a:latin typeface="Roboto"/>
                <a:ea typeface="Roboto"/>
                <a:cs typeface="Roboto"/>
                <a:sym typeface="Roboto"/>
              </a:rPr>
              <a:t>Utilize features extracted from previous orders, user behavior, product popularity, and aisle/department characteristics.</a:t>
            </a:r>
            <a:endParaRPr sz="1000">
              <a:solidFill>
                <a:srgbClr val="000000"/>
              </a:solidFill>
              <a:latin typeface="Roboto"/>
              <a:ea typeface="Roboto"/>
              <a:cs typeface="Roboto"/>
              <a:sym typeface="Roboto"/>
            </a:endParaRPr>
          </a:p>
          <a:p>
            <a:pPr indent="0" lvl="0" marL="0" rtl="0" algn="l">
              <a:spcBef>
                <a:spcPts val="0"/>
              </a:spcBef>
              <a:spcAft>
                <a:spcPts val="0"/>
              </a:spcAft>
              <a:buNone/>
            </a:pPr>
            <a:r>
              <a:rPr lang="en" sz="1000">
                <a:solidFill>
                  <a:srgbClr val="000000"/>
                </a:solidFill>
                <a:latin typeface="Roboto"/>
                <a:ea typeface="Roboto"/>
                <a:cs typeface="Roboto"/>
                <a:sym typeface="Roboto"/>
              </a:rPr>
              <a:t>Handle class imbalance using techniques like cost-sensitive learning.</a:t>
            </a:r>
            <a:endParaRPr sz="1000">
              <a:solidFill>
                <a:srgbClr val="000000"/>
              </a:solidFill>
              <a:latin typeface="Roboto"/>
              <a:ea typeface="Roboto"/>
              <a:cs typeface="Roboto"/>
              <a:sym typeface="Roboto"/>
            </a:endParaRPr>
          </a:p>
          <a:p>
            <a:pPr indent="0" lvl="0" marL="0" rtl="0" algn="l">
              <a:spcBef>
                <a:spcPts val="0"/>
              </a:spcBef>
              <a:spcAft>
                <a:spcPts val="0"/>
              </a:spcAft>
              <a:buNone/>
            </a:pPr>
            <a:r>
              <a:rPr lang="en" sz="1000">
                <a:solidFill>
                  <a:srgbClr val="000000"/>
                </a:solidFill>
                <a:latin typeface="Roboto"/>
                <a:ea typeface="Roboto"/>
                <a:cs typeface="Roboto"/>
                <a:sym typeface="Roboto"/>
              </a:rPr>
              <a:t>Evaluate model performance using metrics such as AUC score, Confusion Matrix, and ROC curve.</a:t>
            </a:r>
            <a:endParaRPr sz="1000">
              <a:solidFill>
                <a:srgbClr val="000000"/>
              </a:solidFill>
              <a:latin typeface="Roboto"/>
              <a:ea typeface="Roboto"/>
              <a:cs typeface="Roboto"/>
              <a:sym typeface="Roboto"/>
            </a:endParaRPr>
          </a:p>
          <a:p>
            <a:pPr indent="0" lvl="0" marL="0" rtl="0" algn="l">
              <a:spcBef>
                <a:spcPts val="0"/>
              </a:spcBef>
              <a:spcAft>
                <a:spcPts val="0"/>
              </a:spcAft>
              <a:buNone/>
            </a:pPr>
            <a:r>
              <a:rPr lang="en" sz="1000">
                <a:solidFill>
                  <a:srgbClr val="000000"/>
                </a:solidFill>
                <a:latin typeface="Roboto"/>
                <a:ea typeface="Roboto"/>
                <a:cs typeface="Roboto"/>
                <a:sym typeface="Roboto"/>
              </a:rPr>
              <a:t>Interpret feature importance to understand the factors influencing product reorder predictions.</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784800" y="390525"/>
            <a:ext cx="7505700" cy="59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Analysis(EDA)</a:t>
            </a:r>
            <a:endParaRPr/>
          </a:p>
        </p:txBody>
      </p:sp>
      <p:sp>
        <p:nvSpPr>
          <p:cNvPr id="251" name="Google Shape;251;p30"/>
          <p:cNvSpPr txBox="1"/>
          <p:nvPr>
            <p:ph idx="1" type="body"/>
          </p:nvPr>
        </p:nvSpPr>
        <p:spPr>
          <a:xfrm>
            <a:off x="784800" y="10462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highlight>
                  <a:schemeClr val="dk1"/>
                </a:highlight>
                <a:latin typeface="Roboto"/>
                <a:ea typeface="Roboto"/>
                <a:cs typeface="Roboto"/>
                <a:sym typeface="Roboto"/>
              </a:rPr>
              <a:t>For the analysis, all separate data files were merged into a single dataframe, and to accommodate it within memory constraints, its size was reduced by 50% (from 4.1 GB to 2.0 GB) through type conversion. This was done without sacrificing any information.</a:t>
            </a:r>
            <a:endParaRPr sz="1200">
              <a:solidFill>
                <a:srgbClr val="000000"/>
              </a:solidFill>
              <a:highlight>
                <a:schemeClr val="dk1"/>
              </a:highlight>
              <a:latin typeface="Roboto"/>
              <a:ea typeface="Roboto"/>
              <a:cs typeface="Roboto"/>
              <a:sym typeface="Roboto"/>
            </a:endParaRPr>
          </a:p>
          <a:p>
            <a:pPr indent="-304800" lvl="0" marL="457200" rtl="0" algn="l">
              <a:spcBef>
                <a:spcPts val="0"/>
              </a:spcBef>
              <a:spcAft>
                <a:spcPts val="0"/>
              </a:spcAft>
              <a:buClr>
                <a:srgbClr val="08170F"/>
              </a:buClr>
              <a:buSzPts val="1200"/>
              <a:buFont typeface="Arial"/>
              <a:buChar char="➢"/>
            </a:pPr>
            <a:r>
              <a:rPr lang="en" sz="1200">
                <a:solidFill>
                  <a:srgbClr val="08170F"/>
                </a:solidFill>
                <a:highlight>
                  <a:schemeClr val="dk1"/>
                </a:highlight>
                <a:latin typeface="Arial"/>
                <a:ea typeface="Arial"/>
                <a:cs typeface="Arial"/>
                <a:sym typeface="Arial"/>
              </a:rPr>
              <a:t>This plot shows most popular aisles based on total products bought.</a:t>
            </a:r>
            <a:endParaRPr sz="1200">
              <a:solidFill>
                <a:srgbClr val="08170F"/>
              </a:solidFill>
              <a:highlight>
                <a:schemeClr val="dk1"/>
              </a:highlight>
              <a:latin typeface="Arial"/>
              <a:ea typeface="Arial"/>
              <a:cs typeface="Arial"/>
              <a:sym typeface="Arial"/>
            </a:endParaRPr>
          </a:p>
          <a:p>
            <a:pPr indent="0" lvl="0" marL="0" rtl="0" algn="l">
              <a:spcBef>
                <a:spcPts val="1200"/>
              </a:spcBef>
              <a:spcAft>
                <a:spcPts val="1200"/>
              </a:spcAft>
              <a:buNone/>
            </a:pPr>
            <a:r>
              <a:t/>
            </a:r>
            <a:endParaRPr sz="1200">
              <a:solidFill>
                <a:srgbClr val="000000"/>
              </a:solidFill>
              <a:highlight>
                <a:schemeClr val="dk1"/>
              </a:highlight>
              <a:latin typeface="Roboto"/>
              <a:ea typeface="Roboto"/>
              <a:cs typeface="Roboto"/>
              <a:sym typeface="Roboto"/>
            </a:endParaRPr>
          </a:p>
        </p:txBody>
      </p:sp>
      <p:pic>
        <p:nvPicPr>
          <p:cNvPr id="252" name="Google Shape;252;p30"/>
          <p:cNvPicPr preferRelativeResize="0"/>
          <p:nvPr/>
        </p:nvPicPr>
        <p:blipFill>
          <a:blip r:embed="rId3">
            <a:alphaModFix/>
          </a:blip>
          <a:stretch>
            <a:fillRect/>
          </a:stretch>
        </p:blipFill>
        <p:spPr>
          <a:xfrm>
            <a:off x="1287925" y="2017500"/>
            <a:ext cx="6579626" cy="28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784800" y="390525"/>
            <a:ext cx="7505700" cy="59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00"/>
              <a:t>Exploratory Data Analysis(EDA)</a:t>
            </a:r>
            <a:endParaRPr sz="2500"/>
          </a:p>
        </p:txBody>
      </p:sp>
      <p:sp>
        <p:nvSpPr>
          <p:cNvPr id="258" name="Google Shape;258;p31"/>
          <p:cNvSpPr txBox="1"/>
          <p:nvPr>
            <p:ph idx="1" type="body"/>
          </p:nvPr>
        </p:nvSpPr>
        <p:spPr>
          <a:xfrm>
            <a:off x="784800" y="1046275"/>
            <a:ext cx="7505700" cy="1251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8170F"/>
              </a:buClr>
              <a:buSzPts val="1200"/>
              <a:buFont typeface="Roboto"/>
              <a:buChar char="●"/>
            </a:pPr>
            <a:r>
              <a:rPr lang="en" sz="1200">
                <a:solidFill>
                  <a:srgbClr val="08170F"/>
                </a:solidFill>
                <a:highlight>
                  <a:schemeClr val="dk1"/>
                </a:highlight>
                <a:latin typeface="Roboto"/>
                <a:ea typeface="Roboto"/>
                <a:cs typeface="Roboto"/>
                <a:sym typeface="Roboto"/>
              </a:rPr>
              <a:t>As we can see in below plot that the reorder percentage of day-to-day food items is high and for other products such as vitamins, first-aids, beauty products, etc. reorder percentage is low. This is true as we buy only groceries regularly and do not buy those items in every order.</a:t>
            </a:r>
            <a:endParaRPr sz="1200">
              <a:solidFill>
                <a:srgbClr val="08170F"/>
              </a:solidFill>
              <a:highlight>
                <a:schemeClr val="dk1"/>
              </a:highlight>
              <a:latin typeface="Roboto"/>
              <a:ea typeface="Roboto"/>
              <a:cs typeface="Roboto"/>
              <a:sym typeface="Roboto"/>
            </a:endParaRPr>
          </a:p>
          <a:p>
            <a:pPr indent="0" lvl="0" marL="0" rtl="0" algn="l">
              <a:spcBef>
                <a:spcPts val="1200"/>
              </a:spcBef>
              <a:spcAft>
                <a:spcPts val="1200"/>
              </a:spcAft>
              <a:buNone/>
            </a:pPr>
            <a:r>
              <a:t/>
            </a:r>
            <a:endParaRPr sz="1200">
              <a:solidFill>
                <a:srgbClr val="08170F"/>
              </a:solidFill>
              <a:highlight>
                <a:schemeClr val="dk1"/>
              </a:highlight>
              <a:latin typeface="Roboto"/>
              <a:ea typeface="Roboto"/>
              <a:cs typeface="Roboto"/>
              <a:sym typeface="Roboto"/>
            </a:endParaRPr>
          </a:p>
        </p:txBody>
      </p:sp>
      <p:pic>
        <p:nvPicPr>
          <p:cNvPr id="259" name="Google Shape;259;p31"/>
          <p:cNvPicPr preferRelativeResize="0"/>
          <p:nvPr/>
        </p:nvPicPr>
        <p:blipFill>
          <a:blip r:embed="rId3">
            <a:alphaModFix/>
          </a:blip>
          <a:stretch>
            <a:fillRect/>
          </a:stretch>
        </p:blipFill>
        <p:spPr>
          <a:xfrm>
            <a:off x="255425" y="1785975"/>
            <a:ext cx="4572724" cy="2458126"/>
          </a:xfrm>
          <a:prstGeom prst="rect">
            <a:avLst/>
          </a:prstGeom>
          <a:noFill/>
          <a:ln>
            <a:noFill/>
          </a:ln>
        </p:spPr>
      </p:pic>
      <p:pic>
        <p:nvPicPr>
          <p:cNvPr id="260" name="Google Shape;260;p31"/>
          <p:cNvPicPr preferRelativeResize="0"/>
          <p:nvPr/>
        </p:nvPicPr>
        <p:blipFill rotWithShape="1">
          <a:blip r:embed="rId4">
            <a:alphaModFix/>
          </a:blip>
          <a:srcRect b="0" l="0" r="3502" t="69"/>
          <a:stretch/>
        </p:blipFill>
        <p:spPr>
          <a:xfrm>
            <a:off x="4520475" y="2299775"/>
            <a:ext cx="4411751" cy="2458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784800" y="390525"/>
            <a:ext cx="7505700" cy="59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00"/>
              <a:t>Exploratory Data Analysis(EDA)</a:t>
            </a:r>
            <a:endParaRPr sz="2500"/>
          </a:p>
        </p:txBody>
      </p:sp>
      <p:pic>
        <p:nvPicPr>
          <p:cNvPr id="266" name="Google Shape;266;p32"/>
          <p:cNvPicPr preferRelativeResize="0"/>
          <p:nvPr/>
        </p:nvPicPr>
        <p:blipFill>
          <a:blip r:embed="rId3">
            <a:alphaModFix/>
          </a:blip>
          <a:stretch>
            <a:fillRect/>
          </a:stretch>
        </p:blipFill>
        <p:spPr>
          <a:xfrm>
            <a:off x="238225" y="1300050"/>
            <a:ext cx="4031827" cy="2466300"/>
          </a:xfrm>
          <a:prstGeom prst="rect">
            <a:avLst/>
          </a:prstGeom>
          <a:noFill/>
          <a:ln>
            <a:noFill/>
          </a:ln>
        </p:spPr>
      </p:pic>
      <p:pic>
        <p:nvPicPr>
          <p:cNvPr id="267" name="Google Shape;267;p32"/>
          <p:cNvPicPr preferRelativeResize="0"/>
          <p:nvPr/>
        </p:nvPicPr>
        <p:blipFill>
          <a:blip r:embed="rId4">
            <a:alphaModFix/>
          </a:blip>
          <a:stretch>
            <a:fillRect/>
          </a:stretch>
        </p:blipFill>
        <p:spPr>
          <a:xfrm>
            <a:off x="4422475" y="1551200"/>
            <a:ext cx="4106200" cy="2778775"/>
          </a:xfrm>
          <a:prstGeom prst="rect">
            <a:avLst/>
          </a:prstGeom>
          <a:noFill/>
          <a:ln>
            <a:noFill/>
          </a:ln>
        </p:spPr>
      </p:pic>
      <p:sp>
        <p:nvSpPr>
          <p:cNvPr id="268" name="Google Shape;268;p32"/>
          <p:cNvSpPr txBox="1"/>
          <p:nvPr/>
        </p:nvSpPr>
        <p:spPr>
          <a:xfrm>
            <a:off x="526625" y="3877975"/>
            <a:ext cx="3546000" cy="5910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0"/>
              </a:spcBef>
              <a:spcAft>
                <a:spcPts val="0"/>
              </a:spcAft>
              <a:buClr>
                <a:srgbClr val="08170F"/>
              </a:buClr>
              <a:buSzPts val="800"/>
              <a:buFont typeface="Roboto"/>
              <a:buChar char="●"/>
            </a:pPr>
            <a:r>
              <a:rPr lang="en" sz="800">
                <a:solidFill>
                  <a:srgbClr val="08170F"/>
                </a:solidFill>
                <a:highlight>
                  <a:schemeClr val="dk1"/>
                </a:highlight>
                <a:latin typeface="Roboto"/>
                <a:ea typeface="Roboto"/>
                <a:cs typeface="Roboto"/>
                <a:sym typeface="Roboto"/>
              </a:rPr>
              <a:t>The above plot shows popular departments. The store layout should be in a way that popular departments are very near to each other.</a:t>
            </a:r>
            <a:endParaRPr sz="900">
              <a:solidFill>
                <a:srgbClr val="08170F"/>
              </a:solidFill>
              <a:highlight>
                <a:schemeClr val="dk1"/>
              </a:highlight>
              <a:latin typeface="Roboto"/>
              <a:ea typeface="Roboto"/>
              <a:cs typeface="Roboto"/>
              <a:sym typeface="Roboto"/>
            </a:endParaRPr>
          </a:p>
        </p:txBody>
      </p:sp>
      <p:sp>
        <p:nvSpPr>
          <p:cNvPr id="269" name="Google Shape;269;p32"/>
          <p:cNvSpPr txBox="1"/>
          <p:nvPr/>
        </p:nvSpPr>
        <p:spPr>
          <a:xfrm>
            <a:off x="5135125" y="4287950"/>
            <a:ext cx="3546000" cy="4494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0"/>
              </a:spcBef>
              <a:spcAft>
                <a:spcPts val="0"/>
              </a:spcAft>
              <a:buClr>
                <a:srgbClr val="000000"/>
              </a:buClr>
              <a:buSzPts val="800"/>
              <a:buChar char="●"/>
            </a:pPr>
            <a:r>
              <a:rPr lang="en" sz="800"/>
              <a:t>The above plot shows most popular products. As we can see there are many organic products in the most popular products.</a:t>
            </a:r>
            <a:endParaRPr sz="8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784800" y="390525"/>
            <a:ext cx="7505700" cy="59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00"/>
              <a:t>Exploratory Data Analysis(EDA)</a:t>
            </a:r>
            <a:endParaRPr sz="2500"/>
          </a:p>
        </p:txBody>
      </p:sp>
      <p:sp>
        <p:nvSpPr>
          <p:cNvPr id="275" name="Google Shape;275;p33"/>
          <p:cNvSpPr txBox="1"/>
          <p:nvPr/>
        </p:nvSpPr>
        <p:spPr>
          <a:xfrm>
            <a:off x="560950" y="3680500"/>
            <a:ext cx="3546000" cy="7326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0"/>
              </a:spcBef>
              <a:spcAft>
                <a:spcPts val="0"/>
              </a:spcAft>
              <a:buClr>
                <a:srgbClr val="08170F"/>
              </a:buClr>
              <a:buSzPts val="800"/>
              <a:buChar char="●"/>
            </a:pPr>
            <a:r>
              <a:rPr lang="en" sz="800">
                <a:solidFill>
                  <a:srgbClr val="08170F"/>
                </a:solidFill>
                <a:highlight>
                  <a:schemeClr val="dk1"/>
                </a:highlight>
              </a:rPr>
              <a:t>We can plot add-to-cart-order and mean reorder percentage. As we can see the lower the add-to-cart-order higher is the reorder percentage. This makes sense as we mostly buy things first that are required on day-to-day basis.</a:t>
            </a:r>
            <a:endParaRPr sz="800">
              <a:solidFill>
                <a:srgbClr val="08170F"/>
              </a:solidFill>
              <a:highlight>
                <a:schemeClr val="dk1"/>
              </a:highlight>
              <a:latin typeface="Roboto"/>
              <a:ea typeface="Roboto"/>
              <a:cs typeface="Roboto"/>
              <a:sym typeface="Roboto"/>
            </a:endParaRPr>
          </a:p>
        </p:txBody>
      </p:sp>
      <p:sp>
        <p:nvSpPr>
          <p:cNvPr id="276" name="Google Shape;276;p33"/>
          <p:cNvSpPr txBox="1"/>
          <p:nvPr/>
        </p:nvSpPr>
        <p:spPr>
          <a:xfrm>
            <a:off x="5135125" y="4081900"/>
            <a:ext cx="3546000" cy="7326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0"/>
              </a:spcBef>
              <a:spcAft>
                <a:spcPts val="0"/>
              </a:spcAft>
              <a:buClr>
                <a:srgbClr val="000000"/>
              </a:buClr>
              <a:buSzPts val="800"/>
              <a:buChar char="●"/>
            </a:pPr>
            <a:r>
              <a:rPr lang="en" sz="800">
                <a:highlight>
                  <a:schemeClr val="dk1"/>
                </a:highlight>
              </a:rPr>
              <a:t>In the above plot of reorder percentage and number of product purchase, we see a ceiling effect. Many people try different product once and they do not reorder again. Also, there are users who buy certain products regularly.</a:t>
            </a:r>
            <a:endParaRPr sz="800">
              <a:highlight>
                <a:schemeClr val="dk1"/>
              </a:highlight>
            </a:endParaRPr>
          </a:p>
        </p:txBody>
      </p:sp>
      <p:pic>
        <p:nvPicPr>
          <p:cNvPr id="277" name="Google Shape;277;p33"/>
          <p:cNvPicPr preferRelativeResize="0"/>
          <p:nvPr/>
        </p:nvPicPr>
        <p:blipFill>
          <a:blip r:embed="rId3">
            <a:alphaModFix/>
          </a:blip>
          <a:stretch>
            <a:fillRect/>
          </a:stretch>
        </p:blipFill>
        <p:spPr>
          <a:xfrm>
            <a:off x="358475" y="1274300"/>
            <a:ext cx="4117675" cy="2317112"/>
          </a:xfrm>
          <a:prstGeom prst="rect">
            <a:avLst/>
          </a:prstGeom>
          <a:noFill/>
          <a:ln>
            <a:noFill/>
          </a:ln>
        </p:spPr>
      </p:pic>
      <p:pic>
        <p:nvPicPr>
          <p:cNvPr id="278" name="Google Shape;278;p33"/>
          <p:cNvPicPr preferRelativeResize="0"/>
          <p:nvPr/>
        </p:nvPicPr>
        <p:blipFill>
          <a:blip r:embed="rId4">
            <a:alphaModFix/>
          </a:blip>
          <a:stretch>
            <a:fillRect/>
          </a:stretch>
        </p:blipFill>
        <p:spPr>
          <a:xfrm>
            <a:off x="4645725" y="1377325"/>
            <a:ext cx="4183450" cy="2646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673175" y="287500"/>
            <a:ext cx="7505700" cy="4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Exploratory Data Analysis(EDA)</a:t>
            </a:r>
            <a:endParaRPr sz="2500"/>
          </a:p>
        </p:txBody>
      </p:sp>
      <p:sp>
        <p:nvSpPr>
          <p:cNvPr id="284" name="Google Shape;284;p34"/>
          <p:cNvSpPr txBox="1"/>
          <p:nvPr/>
        </p:nvSpPr>
        <p:spPr>
          <a:xfrm>
            <a:off x="4971975" y="2457313"/>
            <a:ext cx="3546000" cy="8010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rgbClr val="08170F"/>
              </a:buClr>
              <a:buSzPts val="900"/>
              <a:buChar char="●"/>
            </a:pPr>
            <a:r>
              <a:rPr lang="en" sz="900">
                <a:solidFill>
                  <a:srgbClr val="08170F"/>
                </a:solidFill>
                <a:highlight>
                  <a:schemeClr val="dk1"/>
                </a:highlight>
              </a:rPr>
              <a:t>We can see that the total unique users of products having highest reorder ratio are only few (1-15 only). This means that these users like these products and would buy regularly.</a:t>
            </a:r>
            <a:endParaRPr sz="900">
              <a:solidFill>
                <a:srgbClr val="08170F"/>
              </a:solidFill>
              <a:highlight>
                <a:schemeClr val="dk1"/>
              </a:highlight>
            </a:endParaRPr>
          </a:p>
        </p:txBody>
      </p:sp>
      <p:pic>
        <p:nvPicPr>
          <p:cNvPr id="285" name="Google Shape;285;p34"/>
          <p:cNvPicPr preferRelativeResize="0"/>
          <p:nvPr/>
        </p:nvPicPr>
        <p:blipFill>
          <a:blip r:embed="rId3">
            <a:alphaModFix/>
          </a:blip>
          <a:stretch>
            <a:fillRect/>
          </a:stretch>
        </p:blipFill>
        <p:spPr>
          <a:xfrm>
            <a:off x="1217050" y="896525"/>
            <a:ext cx="3562989" cy="3854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type="title"/>
          </p:nvPr>
        </p:nvSpPr>
        <p:spPr>
          <a:xfrm>
            <a:off x="656850" y="321950"/>
            <a:ext cx="7505700" cy="63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Feature Engineering</a:t>
            </a:r>
            <a:endParaRPr sz="2500"/>
          </a:p>
        </p:txBody>
      </p:sp>
      <p:sp>
        <p:nvSpPr>
          <p:cNvPr id="291" name="Google Shape;291;p35"/>
          <p:cNvSpPr txBox="1"/>
          <p:nvPr/>
        </p:nvSpPr>
        <p:spPr>
          <a:xfrm>
            <a:off x="656850" y="908000"/>
            <a:ext cx="7830300" cy="3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Feature Extraction Techniques</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In our project, feature extraction plays a crucial role in distilling meaningful insights from the raw data. The following techniques were employed to transform the data and generate informative features:</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Roboto Medium"/>
                <a:ea typeface="Roboto Medium"/>
                <a:cs typeface="Roboto Medium"/>
                <a:sym typeface="Roboto Medium"/>
              </a:rPr>
              <a:t>1. Aggregation</a:t>
            </a:r>
            <a:endParaRPr sz="1100">
              <a:solidFill>
                <a:schemeClr val="dk2"/>
              </a:solidFill>
              <a:latin typeface="Roboto Medium"/>
              <a:ea typeface="Roboto Medium"/>
              <a:cs typeface="Roboto Medium"/>
              <a:sym typeface="Roboto Medium"/>
            </a:endParaRPr>
          </a:p>
          <a:p>
            <a:pPr indent="0" lvl="0" marL="0" rtl="0" algn="l">
              <a:spcBef>
                <a:spcPts val="0"/>
              </a:spcBef>
              <a:spcAft>
                <a:spcPts val="0"/>
              </a:spcAft>
              <a:buNone/>
            </a:pPr>
            <a:r>
              <a:rPr lang="en" sz="1100">
                <a:solidFill>
                  <a:schemeClr val="dk2"/>
                </a:solidFill>
                <a:latin typeface="Calibri"/>
                <a:ea typeface="Calibri"/>
                <a:cs typeface="Calibri"/>
                <a:sym typeface="Calibri"/>
              </a:rPr>
              <a:t>Definition: Aggregating data based on specific attributes (e.g., product ID, user ID) to derive summary statistics.</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Examples: Calculating mean, sum, count, standard deviation, etc., to condense information into meaningful features.</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Purpose: Summarizing patterns and characteristics of the data for analysis and modeling.</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Roboto Medium"/>
                <a:ea typeface="Roboto Medium"/>
                <a:cs typeface="Roboto Medium"/>
                <a:sym typeface="Roboto Medium"/>
              </a:rPr>
              <a:t>2. Grouping and Cumulative Counting</a:t>
            </a:r>
            <a:endParaRPr sz="1100">
              <a:solidFill>
                <a:schemeClr val="dk2"/>
              </a:solidFill>
              <a:latin typeface="Roboto Medium"/>
              <a:ea typeface="Roboto Medium"/>
              <a:cs typeface="Roboto Medium"/>
              <a:sym typeface="Roboto Medium"/>
            </a:endParaRPr>
          </a:p>
          <a:p>
            <a:pPr indent="0" lvl="0" marL="0" rtl="0" algn="l">
              <a:spcBef>
                <a:spcPts val="0"/>
              </a:spcBef>
              <a:spcAft>
                <a:spcPts val="0"/>
              </a:spcAft>
              <a:buNone/>
            </a:pPr>
            <a:r>
              <a:rPr lang="en" sz="1100">
                <a:solidFill>
                  <a:schemeClr val="dk2"/>
                </a:solidFill>
                <a:latin typeface="Calibri"/>
                <a:ea typeface="Calibri"/>
                <a:cs typeface="Calibri"/>
                <a:sym typeface="Calibri"/>
              </a:rPr>
              <a:t>Definition: Grouping data by certain attributes (e.g., user ID, product ID) and performing cumulative counting.</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Examples: Determining how many times a user has bought a particular product or how many orders a user has placed.</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Purpose: Understanding user behavior and purchase patterns over time.</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Roboto Medium"/>
                <a:ea typeface="Roboto Medium"/>
                <a:cs typeface="Roboto Medium"/>
                <a:sym typeface="Roboto Medium"/>
              </a:rPr>
              <a:t>3. Binary Encoding</a:t>
            </a:r>
            <a:endParaRPr sz="1100">
              <a:solidFill>
                <a:schemeClr val="dk2"/>
              </a:solidFill>
              <a:latin typeface="Roboto Medium"/>
              <a:ea typeface="Roboto Medium"/>
              <a:cs typeface="Roboto Medium"/>
              <a:sym typeface="Roboto Medium"/>
            </a:endParaRPr>
          </a:p>
          <a:p>
            <a:pPr indent="0" lvl="0" marL="0" rtl="0" algn="l">
              <a:spcBef>
                <a:spcPts val="0"/>
              </a:spcBef>
              <a:spcAft>
                <a:spcPts val="0"/>
              </a:spcAft>
              <a:buNone/>
            </a:pPr>
            <a:r>
              <a:rPr lang="en" sz="1100">
                <a:solidFill>
                  <a:schemeClr val="dk2"/>
                </a:solidFill>
                <a:latin typeface="Calibri"/>
                <a:ea typeface="Calibri"/>
                <a:cs typeface="Calibri"/>
                <a:sym typeface="Calibri"/>
              </a:rPr>
              <a:t>Definition: Converting categorical features (e.g., aisle, department) into binary representations.</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Examples: Using techniques like one-hot encoding or binary encoding to represent categorical data.</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Purpose: Facilitating modeling by transforming categorical variables into numerical representations.</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nvSpPr>
        <p:spPr>
          <a:xfrm>
            <a:off x="656850" y="1223100"/>
            <a:ext cx="7959600" cy="28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Roboto Medium"/>
                <a:ea typeface="Roboto Medium"/>
                <a:cs typeface="Roboto Medium"/>
                <a:sym typeface="Roboto Medium"/>
              </a:rPr>
              <a:t>4. Derived Features</a:t>
            </a:r>
            <a:endParaRPr sz="1100">
              <a:solidFill>
                <a:schemeClr val="dk2"/>
              </a:solidFill>
              <a:latin typeface="Roboto Medium"/>
              <a:ea typeface="Roboto Medium"/>
              <a:cs typeface="Roboto Medium"/>
              <a:sym typeface="Roboto Medium"/>
            </a:endParaRPr>
          </a:p>
          <a:p>
            <a:pPr indent="0" lvl="0" marL="0" rtl="0" algn="l">
              <a:spcBef>
                <a:spcPts val="0"/>
              </a:spcBef>
              <a:spcAft>
                <a:spcPts val="0"/>
              </a:spcAft>
              <a:buNone/>
            </a:pPr>
            <a:r>
              <a:rPr lang="en" sz="1100">
                <a:solidFill>
                  <a:schemeClr val="dk2"/>
                </a:solidFill>
                <a:latin typeface="Roboto"/>
                <a:ea typeface="Roboto"/>
                <a:cs typeface="Roboto"/>
                <a:sym typeface="Roboto"/>
              </a:rPr>
              <a:t>Definition: Creating new features by combining or transforming existing ones.</a:t>
            </a:r>
            <a:endParaRPr sz="1100">
              <a:solidFill>
                <a:schemeClr val="dk2"/>
              </a:solidFill>
              <a:latin typeface="Roboto"/>
              <a:ea typeface="Roboto"/>
              <a:cs typeface="Roboto"/>
              <a:sym typeface="Roboto"/>
            </a:endParaRPr>
          </a:p>
          <a:p>
            <a:pPr indent="0" lvl="0" marL="0" rtl="0" algn="l">
              <a:spcBef>
                <a:spcPts val="0"/>
              </a:spcBef>
              <a:spcAft>
                <a:spcPts val="0"/>
              </a:spcAft>
              <a:buNone/>
            </a:pPr>
            <a:r>
              <a:rPr lang="en" sz="1100">
                <a:solidFill>
                  <a:schemeClr val="dk2"/>
                </a:solidFill>
                <a:latin typeface="Roboto"/>
                <a:ea typeface="Roboto"/>
                <a:cs typeface="Roboto"/>
                <a:sym typeface="Roboto"/>
              </a:rPr>
              <a:t>Examples: Calculating the percentage of users that buy a product a second time or deriving features from historical purchase behavior.</a:t>
            </a:r>
            <a:br>
              <a:rPr lang="en" sz="1100">
                <a:solidFill>
                  <a:schemeClr val="dk2"/>
                </a:solidFill>
                <a:latin typeface="Roboto"/>
                <a:ea typeface="Roboto"/>
                <a:cs typeface="Roboto"/>
                <a:sym typeface="Roboto"/>
              </a:rPr>
            </a:br>
            <a:r>
              <a:rPr lang="en" sz="1100">
                <a:solidFill>
                  <a:schemeClr val="dk2"/>
                </a:solidFill>
                <a:latin typeface="Roboto"/>
                <a:ea typeface="Roboto"/>
                <a:cs typeface="Roboto"/>
                <a:sym typeface="Roboto"/>
              </a:rPr>
              <a:t>Purpose: Capturing complex relationships and patterns in the data.</a:t>
            </a:r>
            <a:br>
              <a:rPr lang="en" sz="1100">
                <a:solidFill>
                  <a:schemeClr val="dk2"/>
                </a:solidFill>
                <a:latin typeface="Roboto"/>
                <a:ea typeface="Roboto"/>
                <a:cs typeface="Roboto"/>
                <a:sym typeface="Roboto"/>
              </a:rPr>
            </a:br>
            <a:endParaRPr sz="1100">
              <a:solidFill>
                <a:schemeClr val="dk2"/>
              </a:solidFill>
              <a:latin typeface="Roboto"/>
              <a:ea typeface="Roboto"/>
              <a:cs typeface="Roboto"/>
              <a:sym typeface="Roboto"/>
            </a:endParaRPr>
          </a:p>
          <a:p>
            <a:pPr indent="0" lvl="0" marL="0" rtl="0" algn="l">
              <a:spcBef>
                <a:spcPts val="0"/>
              </a:spcBef>
              <a:spcAft>
                <a:spcPts val="0"/>
              </a:spcAft>
              <a:buNone/>
            </a:pPr>
            <a:r>
              <a:rPr lang="en" sz="1100">
                <a:solidFill>
                  <a:schemeClr val="dk2"/>
                </a:solidFill>
                <a:latin typeface="Roboto Medium"/>
                <a:ea typeface="Roboto Medium"/>
                <a:cs typeface="Roboto Medium"/>
                <a:sym typeface="Roboto Medium"/>
              </a:rPr>
              <a:t>5. Temporal Analysis</a:t>
            </a:r>
            <a:endParaRPr sz="1100">
              <a:solidFill>
                <a:schemeClr val="dk2"/>
              </a:solidFill>
              <a:latin typeface="Roboto Medium"/>
              <a:ea typeface="Roboto Medium"/>
              <a:cs typeface="Roboto Medium"/>
              <a:sym typeface="Roboto Medium"/>
            </a:endParaRPr>
          </a:p>
          <a:p>
            <a:pPr indent="0" lvl="0" marL="0" rtl="0" algn="l">
              <a:spcBef>
                <a:spcPts val="0"/>
              </a:spcBef>
              <a:spcAft>
                <a:spcPts val="0"/>
              </a:spcAft>
              <a:buNone/>
            </a:pPr>
            <a:r>
              <a:rPr lang="en" sz="1100">
                <a:solidFill>
                  <a:schemeClr val="dk2"/>
                </a:solidFill>
                <a:latin typeface="Roboto"/>
                <a:ea typeface="Roboto"/>
                <a:cs typeface="Roboto"/>
                <a:sym typeface="Roboto"/>
              </a:rPr>
              <a:t>Definition: Analyzing temporal patterns such as day-of-week, hour-of-day, or days-since-prior-order.</a:t>
            </a:r>
            <a:endParaRPr sz="1100">
              <a:solidFill>
                <a:schemeClr val="dk2"/>
              </a:solidFill>
              <a:latin typeface="Roboto"/>
              <a:ea typeface="Roboto"/>
              <a:cs typeface="Roboto"/>
              <a:sym typeface="Roboto"/>
            </a:endParaRPr>
          </a:p>
          <a:p>
            <a:pPr indent="0" lvl="0" marL="0" rtl="0" algn="l">
              <a:spcBef>
                <a:spcPts val="0"/>
              </a:spcBef>
              <a:spcAft>
                <a:spcPts val="0"/>
              </a:spcAft>
              <a:buNone/>
            </a:pPr>
            <a:r>
              <a:rPr lang="en" sz="1100">
                <a:solidFill>
                  <a:schemeClr val="dk2"/>
                </a:solidFill>
                <a:latin typeface="Roboto"/>
                <a:ea typeface="Roboto"/>
                <a:cs typeface="Roboto"/>
                <a:sym typeface="Roboto"/>
              </a:rPr>
              <a:t>Examples: Extracting features related to ordering behavior over time.</a:t>
            </a:r>
            <a:endParaRPr sz="1100">
              <a:solidFill>
                <a:schemeClr val="dk2"/>
              </a:solidFill>
              <a:latin typeface="Roboto"/>
              <a:ea typeface="Roboto"/>
              <a:cs typeface="Roboto"/>
              <a:sym typeface="Roboto"/>
            </a:endParaRPr>
          </a:p>
          <a:p>
            <a:pPr indent="0" lvl="0" marL="0" rtl="0" algn="l">
              <a:spcBef>
                <a:spcPts val="0"/>
              </a:spcBef>
              <a:spcAft>
                <a:spcPts val="0"/>
              </a:spcAft>
              <a:buNone/>
            </a:pPr>
            <a:r>
              <a:rPr lang="en" sz="1100">
                <a:solidFill>
                  <a:schemeClr val="dk2"/>
                </a:solidFill>
                <a:latin typeface="Roboto"/>
                <a:ea typeface="Roboto"/>
                <a:cs typeface="Roboto"/>
                <a:sym typeface="Roboto"/>
              </a:rPr>
              <a:t>Purpose: Identifying trends and seasonality in user behavior.</a:t>
            </a:r>
            <a:br>
              <a:rPr lang="en" sz="1100">
                <a:solidFill>
                  <a:schemeClr val="dk2"/>
                </a:solidFill>
                <a:latin typeface="Roboto"/>
                <a:ea typeface="Roboto"/>
                <a:cs typeface="Roboto"/>
                <a:sym typeface="Roboto"/>
              </a:rPr>
            </a:br>
            <a:endParaRPr sz="1100">
              <a:solidFill>
                <a:schemeClr val="dk2"/>
              </a:solidFill>
              <a:latin typeface="Roboto"/>
              <a:ea typeface="Roboto"/>
              <a:cs typeface="Roboto"/>
              <a:sym typeface="Roboto"/>
            </a:endParaRPr>
          </a:p>
          <a:p>
            <a:pPr indent="0" lvl="0" marL="0" rtl="0" algn="l">
              <a:spcBef>
                <a:spcPts val="0"/>
              </a:spcBef>
              <a:spcAft>
                <a:spcPts val="0"/>
              </a:spcAft>
              <a:buNone/>
            </a:pPr>
            <a:r>
              <a:rPr lang="en" sz="1100">
                <a:solidFill>
                  <a:schemeClr val="dk2"/>
                </a:solidFill>
                <a:latin typeface="Roboto Medium"/>
                <a:ea typeface="Roboto Medium"/>
                <a:cs typeface="Roboto Medium"/>
                <a:sym typeface="Roboto Medium"/>
              </a:rPr>
              <a:t>6. Missing Value Handling</a:t>
            </a:r>
            <a:endParaRPr sz="1100">
              <a:solidFill>
                <a:schemeClr val="dk2"/>
              </a:solidFill>
              <a:latin typeface="Roboto Medium"/>
              <a:ea typeface="Roboto Medium"/>
              <a:cs typeface="Roboto Medium"/>
              <a:sym typeface="Roboto Medium"/>
            </a:endParaRPr>
          </a:p>
          <a:p>
            <a:pPr indent="0" lvl="0" marL="0" rtl="0" algn="l">
              <a:spcBef>
                <a:spcPts val="0"/>
              </a:spcBef>
              <a:spcAft>
                <a:spcPts val="0"/>
              </a:spcAft>
              <a:buNone/>
            </a:pPr>
            <a:r>
              <a:rPr lang="en" sz="1100">
                <a:solidFill>
                  <a:schemeClr val="dk2"/>
                </a:solidFill>
                <a:latin typeface="Roboto"/>
                <a:ea typeface="Roboto"/>
                <a:cs typeface="Roboto"/>
                <a:sym typeface="Roboto"/>
              </a:rPr>
              <a:t>Definition: Handling missing values appropriately to ensure completeness of the data.</a:t>
            </a:r>
            <a:endParaRPr sz="1100">
              <a:solidFill>
                <a:schemeClr val="dk2"/>
              </a:solidFill>
              <a:latin typeface="Roboto"/>
              <a:ea typeface="Roboto"/>
              <a:cs typeface="Roboto"/>
              <a:sym typeface="Roboto"/>
            </a:endParaRPr>
          </a:p>
          <a:p>
            <a:pPr indent="0" lvl="0" marL="0" rtl="0" algn="l">
              <a:spcBef>
                <a:spcPts val="0"/>
              </a:spcBef>
              <a:spcAft>
                <a:spcPts val="0"/>
              </a:spcAft>
              <a:buNone/>
            </a:pPr>
            <a:r>
              <a:rPr lang="en" sz="1100">
                <a:solidFill>
                  <a:schemeClr val="dk2"/>
                </a:solidFill>
                <a:latin typeface="Roboto"/>
                <a:ea typeface="Roboto"/>
                <a:cs typeface="Roboto"/>
                <a:sym typeface="Roboto"/>
              </a:rPr>
              <a:t>Examples: Imputing missing values or treating them as a separate category.</a:t>
            </a:r>
            <a:endParaRPr sz="1100">
              <a:solidFill>
                <a:schemeClr val="dk2"/>
              </a:solidFill>
              <a:latin typeface="Roboto"/>
              <a:ea typeface="Roboto"/>
              <a:cs typeface="Roboto"/>
              <a:sym typeface="Roboto"/>
            </a:endParaRPr>
          </a:p>
          <a:p>
            <a:pPr indent="0" lvl="0" marL="0" rtl="0" algn="l">
              <a:spcBef>
                <a:spcPts val="0"/>
              </a:spcBef>
              <a:spcAft>
                <a:spcPts val="0"/>
              </a:spcAft>
              <a:buNone/>
            </a:pPr>
            <a:r>
              <a:rPr lang="en" sz="1100">
                <a:solidFill>
                  <a:schemeClr val="dk2"/>
                </a:solidFill>
                <a:latin typeface="Roboto"/>
                <a:ea typeface="Roboto"/>
                <a:cs typeface="Roboto"/>
                <a:sym typeface="Roboto"/>
              </a:rPr>
              <a:t>Purpose: Maintaining data integrity and reliability for analysis and modeling.</a:t>
            </a:r>
            <a:endParaRPr sz="1100">
              <a:solidFill>
                <a:schemeClr val="dk2"/>
              </a:solidFill>
              <a:latin typeface="Roboto"/>
              <a:ea typeface="Roboto"/>
              <a:cs typeface="Roboto"/>
              <a:sym typeface="Roboto"/>
            </a:endParaRPr>
          </a:p>
          <a:p>
            <a:pPr indent="0" lvl="0" marL="0" rtl="0" algn="l">
              <a:spcBef>
                <a:spcPts val="0"/>
              </a:spcBef>
              <a:spcAft>
                <a:spcPts val="0"/>
              </a:spcAft>
              <a:buNone/>
            </a:pPr>
            <a:r>
              <a:t/>
            </a:r>
            <a:endParaRPr sz="1100">
              <a:solidFill>
                <a:schemeClr val="dk2"/>
              </a:solidFill>
              <a:latin typeface="Roboto"/>
              <a:ea typeface="Roboto"/>
              <a:cs typeface="Roboto"/>
              <a:sym typeface="Roboto"/>
            </a:endParaRPr>
          </a:p>
          <a:p>
            <a:pPr indent="0" lvl="0" marL="0" rtl="0" algn="l">
              <a:spcBef>
                <a:spcPts val="0"/>
              </a:spcBef>
              <a:spcAft>
                <a:spcPts val="0"/>
              </a:spcAft>
              <a:buNone/>
            </a:pPr>
            <a:r>
              <a:t/>
            </a:r>
            <a:endParaRPr sz="1100">
              <a:solidFill>
                <a:schemeClr val="dk2"/>
              </a:solidFill>
              <a:latin typeface="Roboto"/>
              <a:ea typeface="Roboto"/>
              <a:cs typeface="Roboto"/>
              <a:sym typeface="Roboto"/>
            </a:endParaRPr>
          </a:p>
        </p:txBody>
      </p:sp>
      <p:sp>
        <p:nvSpPr>
          <p:cNvPr id="297" name="Google Shape;297;p36"/>
          <p:cNvSpPr txBox="1"/>
          <p:nvPr>
            <p:ph type="title"/>
          </p:nvPr>
        </p:nvSpPr>
        <p:spPr>
          <a:xfrm>
            <a:off x="656850" y="530150"/>
            <a:ext cx="7505700" cy="5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Feature Engineering</a:t>
            </a:r>
            <a:r>
              <a:rPr lang="en" sz="1900"/>
              <a:t>(Cont’d)</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819150" y="1129775"/>
            <a:ext cx="2860800" cy="5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solidFill>
                  <a:srgbClr val="233E30"/>
                </a:solidFill>
              </a:rPr>
              <a:t>Customer Segmentation </a:t>
            </a:r>
            <a:endParaRPr sz="1800">
              <a:solidFill>
                <a:srgbClr val="233E30"/>
              </a:solidFill>
            </a:endParaRPr>
          </a:p>
        </p:txBody>
      </p:sp>
      <p:sp>
        <p:nvSpPr>
          <p:cNvPr id="303" name="Google Shape;303;p37"/>
          <p:cNvSpPr txBox="1"/>
          <p:nvPr>
            <p:ph idx="1" type="body"/>
          </p:nvPr>
        </p:nvSpPr>
        <p:spPr>
          <a:xfrm>
            <a:off x="819150" y="18865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000">
                <a:solidFill>
                  <a:srgbClr val="000000"/>
                </a:solidFill>
                <a:highlight>
                  <a:schemeClr val="dk1"/>
                </a:highlight>
                <a:latin typeface="Roboto"/>
                <a:ea typeface="Roboto"/>
                <a:cs typeface="Roboto"/>
                <a:sym typeface="Roboto"/>
              </a:rPr>
              <a:t>Since there are a lot of different products in our dataset, we'll simplify things by grouping them into categories called "aisles." But even with aisles, we still have too many features to work with. So, we'll use something called Principal Component Analysis (PCA) to help us find new ways of looking at our data that make it easier to group similar items together. It's like squishing all the information into a smaller space, while still keeping the important stuff. This will make it easier for us to organize the products into groups based on their similarities.</a:t>
            </a:r>
            <a:endParaRPr sz="1100">
              <a:solidFill>
                <a:srgbClr val="000000"/>
              </a:solidFill>
              <a:highlight>
                <a:schemeClr val="dk1"/>
              </a:highlight>
              <a:latin typeface="Roboto"/>
              <a:ea typeface="Roboto"/>
              <a:cs typeface="Roboto"/>
              <a:sym typeface="Roboto"/>
            </a:endParaRPr>
          </a:p>
        </p:txBody>
      </p:sp>
      <p:sp>
        <p:nvSpPr>
          <p:cNvPr id="304" name="Google Shape;304;p37"/>
          <p:cNvSpPr txBox="1"/>
          <p:nvPr>
            <p:ph type="title"/>
          </p:nvPr>
        </p:nvSpPr>
        <p:spPr>
          <a:xfrm>
            <a:off x="739025" y="420975"/>
            <a:ext cx="75057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Results and Analysis</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Overview</a:t>
            </a:r>
            <a:endParaRPr sz="2500"/>
          </a:p>
        </p:txBody>
      </p:sp>
      <p:sp>
        <p:nvSpPr>
          <p:cNvPr id="187" name="Google Shape;187;p20"/>
          <p:cNvSpPr txBox="1"/>
          <p:nvPr>
            <p:ph idx="1" type="body"/>
          </p:nvPr>
        </p:nvSpPr>
        <p:spPr>
          <a:xfrm>
            <a:off x="679050" y="2083875"/>
            <a:ext cx="7785900" cy="2448000"/>
          </a:xfrm>
          <a:prstGeom prst="rect">
            <a:avLst/>
          </a:prstGeom>
          <a:solidFill>
            <a:schemeClr val="dk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000000"/>
                </a:solidFill>
                <a:highlight>
                  <a:schemeClr val="dk1"/>
                </a:highlight>
                <a:latin typeface="Roboto"/>
                <a:ea typeface="Roboto"/>
                <a:cs typeface="Roboto"/>
                <a:sym typeface="Roboto"/>
              </a:rPr>
              <a:t>The presentation outlines a strategic analysis of customer behavior using Instacart's vast order history. We dissect the methods and analytical techniques implemented to extract key insights for tailoring customer-centric shopping journeys. Our focus encompasses various analytical frameworks such as RFM analysis, associative rule mining, and segmentation through clustering, with predictive modeling to sharpen Instacart’s marketing and customer engagement tactics, aiming to elevate the consumer experience and business performance.</a:t>
            </a:r>
            <a:endParaRPr>
              <a:solidFill>
                <a:srgbClr val="000000"/>
              </a:solidFill>
              <a:highlight>
                <a:schemeClr val="dk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832600" y="750400"/>
            <a:ext cx="3229500" cy="5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solidFill>
                  <a:srgbClr val="233E30"/>
                </a:solidFill>
              </a:rPr>
              <a:t>Customer Segmentation </a:t>
            </a:r>
            <a:endParaRPr sz="1800">
              <a:solidFill>
                <a:srgbClr val="233E30"/>
              </a:solidFill>
            </a:endParaRPr>
          </a:p>
        </p:txBody>
      </p:sp>
      <p:pic>
        <p:nvPicPr>
          <p:cNvPr id="310" name="Google Shape;310;p38"/>
          <p:cNvPicPr preferRelativeResize="0"/>
          <p:nvPr/>
        </p:nvPicPr>
        <p:blipFill>
          <a:blip r:embed="rId3">
            <a:alphaModFix/>
          </a:blip>
          <a:stretch>
            <a:fillRect/>
          </a:stretch>
        </p:blipFill>
        <p:spPr>
          <a:xfrm>
            <a:off x="281200" y="1179875"/>
            <a:ext cx="4332300" cy="3075874"/>
          </a:xfrm>
          <a:prstGeom prst="rect">
            <a:avLst/>
          </a:prstGeom>
          <a:noFill/>
          <a:ln>
            <a:noFill/>
          </a:ln>
        </p:spPr>
      </p:pic>
      <p:pic>
        <p:nvPicPr>
          <p:cNvPr id="311" name="Google Shape;311;p38"/>
          <p:cNvPicPr preferRelativeResize="0"/>
          <p:nvPr/>
        </p:nvPicPr>
        <p:blipFill>
          <a:blip r:embed="rId4">
            <a:alphaModFix/>
          </a:blip>
          <a:stretch>
            <a:fillRect/>
          </a:stretch>
        </p:blipFill>
        <p:spPr>
          <a:xfrm>
            <a:off x="4613500" y="1345150"/>
            <a:ext cx="4332300" cy="2910600"/>
          </a:xfrm>
          <a:prstGeom prst="rect">
            <a:avLst/>
          </a:prstGeom>
          <a:noFill/>
          <a:ln>
            <a:noFill/>
          </a:ln>
        </p:spPr>
      </p:pic>
      <p:sp>
        <p:nvSpPr>
          <p:cNvPr id="312" name="Google Shape;312;p38"/>
          <p:cNvSpPr txBox="1"/>
          <p:nvPr/>
        </p:nvSpPr>
        <p:spPr>
          <a:xfrm>
            <a:off x="5006650" y="4187075"/>
            <a:ext cx="3546000" cy="449400"/>
          </a:xfrm>
          <a:prstGeom prst="rect">
            <a:avLst/>
          </a:prstGeom>
          <a:noFill/>
          <a:ln>
            <a:noFill/>
          </a:ln>
        </p:spPr>
        <p:txBody>
          <a:bodyPr anchorCtr="0" anchor="t" bIns="91425" lIns="91425" spcFirstLastPara="1" rIns="91425" wrap="square" tIns="91425">
            <a:spAutoFit/>
          </a:bodyPr>
          <a:lstStyle/>
          <a:p>
            <a:pPr indent="-254000" lvl="0" marL="457200" rtl="0" algn="l">
              <a:lnSpc>
                <a:spcPct val="115000"/>
              </a:lnSpc>
              <a:spcBef>
                <a:spcPts val="0"/>
              </a:spcBef>
              <a:spcAft>
                <a:spcPts val="0"/>
              </a:spcAft>
              <a:buClr>
                <a:srgbClr val="000000"/>
              </a:buClr>
              <a:buSzPts val="400"/>
              <a:buChar char="●"/>
            </a:pPr>
            <a:r>
              <a:rPr lang="en" sz="800">
                <a:highlight>
                  <a:schemeClr val="dk1"/>
                </a:highlight>
              </a:rPr>
              <a:t>The clustering can be visualized along first two principal components as above.</a:t>
            </a:r>
            <a:endParaRPr sz="400">
              <a:highlight>
                <a:schemeClr val="dk1"/>
              </a:highlight>
              <a:latin typeface="Roboto"/>
              <a:ea typeface="Roboto"/>
              <a:cs typeface="Roboto"/>
              <a:sym typeface="Roboto"/>
            </a:endParaRPr>
          </a:p>
        </p:txBody>
      </p:sp>
      <p:sp>
        <p:nvSpPr>
          <p:cNvPr id="313" name="Google Shape;313;p38"/>
          <p:cNvSpPr txBox="1"/>
          <p:nvPr/>
        </p:nvSpPr>
        <p:spPr>
          <a:xfrm>
            <a:off x="674350" y="4187075"/>
            <a:ext cx="3546000" cy="591000"/>
          </a:xfrm>
          <a:prstGeom prst="rect">
            <a:avLst/>
          </a:prstGeom>
          <a:noFill/>
          <a:ln>
            <a:noFill/>
          </a:ln>
        </p:spPr>
        <p:txBody>
          <a:bodyPr anchorCtr="0" anchor="t" bIns="91425" lIns="91425" spcFirstLastPara="1" rIns="91425" wrap="square" tIns="91425">
            <a:spAutoFit/>
          </a:bodyPr>
          <a:lstStyle/>
          <a:p>
            <a:pPr indent="-254000" lvl="0" marL="457200" rtl="0" algn="l">
              <a:lnSpc>
                <a:spcPct val="115000"/>
              </a:lnSpc>
              <a:spcBef>
                <a:spcPts val="0"/>
              </a:spcBef>
              <a:spcAft>
                <a:spcPts val="0"/>
              </a:spcAft>
              <a:buClr>
                <a:srgbClr val="000000"/>
              </a:buClr>
              <a:buSzPts val="400"/>
              <a:buChar char="●"/>
            </a:pPr>
            <a:r>
              <a:rPr lang="en" sz="800">
                <a:highlight>
                  <a:schemeClr val="dk1"/>
                </a:highlight>
              </a:rPr>
              <a:t>K means clustering using 10 Principal components. </a:t>
            </a:r>
            <a:endParaRPr sz="800">
              <a:highlight>
                <a:schemeClr val="dk1"/>
              </a:highlight>
            </a:endParaRPr>
          </a:p>
          <a:p>
            <a:pPr indent="-254000" lvl="0" marL="457200" rtl="0" algn="l">
              <a:lnSpc>
                <a:spcPct val="115000"/>
              </a:lnSpc>
              <a:spcBef>
                <a:spcPts val="0"/>
              </a:spcBef>
              <a:spcAft>
                <a:spcPts val="0"/>
              </a:spcAft>
              <a:buClr>
                <a:srgbClr val="000000"/>
              </a:buClr>
              <a:buSzPts val="400"/>
              <a:buChar char="●"/>
            </a:pPr>
            <a:r>
              <a:rPr lang="en" sz="800">
                <a:highlight>
                  <a:schemeClr val="dk1"/>
                </a:highlight>
              </a:rPr>
              <a:t>Optimal number of cluster has been chosen as 5 using Elbow Method as shown above.</a:t>
            </a:r>
            <a:endParaRPr sz="800">
              <a:highlight>
                <a:schemeClr val="dk1"/>
              </a:highlight>
            </a:endParaRPr>
          </a:p>
        </p:txBody>
      </p:sp>
      <p:sp>
        <p:nvSpPr>
          <p:cNvPr id="314" name="Google Shape;314;p38"/>
          <p:cNvSpPr txBox="1"/>
          <p:nvPr>
            <p:ph type="title"/>
          </p:nvPr>
        </p:nvSpPr>
        <p:spPr>
          <a:xfrm>
            <a:off x="674350" y="228700"/>
            <a:ext cx="75057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Results and Analysis</a:t>
            </a:r>
            <a:endParaRPr sz="2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752500" y="774600"/>
            <a:ext cx="3229500" cy="5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solidFill>
                  <a:srgbClr val="233E30"/>
                </a:solidFill>
              </a:rPr>
              <a:t>XGBoost</a:t>
            </a:r>
            <a:endParaRPr sz="1800">
              <a:solidFill>
                <a:srgbClr val="233E30"/>
              </a:solidFill>
            </a:endParaRPr>
          </a:p>
        </p:txBody>
      </p:sp>
      <p:sp>
        <p:nvSpPr>
          <p:cNvPr id="320" name="Google Shape;320;p39"/>
          <p:cNvSpPr txBox="1"/>
          <p:nvPr>
            <p:ph type="title"/>
          </p:nvPr>
        </p:nvSpPr>
        <p:spPr>
          <a:xfrm>
            <a:off x="674350" y="228700"/>
            <a:ext cx="75057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Results and Analysis</a:t>
            </a:r>
            <a:endParaRPr sz="2500"/>
          </a:p>
        </p:txBody>
      </p:sp>
      <p:pic>
        <p:nvPicPr>
          <p:cNvPr id="321" name="Google Shape;321;p39"/>
          <p:cNvPicPr preferRelativeResize="0"/>
          <p:nvPr/>
        </p:nvPicPr>
        <p:blipFill>
          <a:blip r:embed="rId3">
            <a:alphaModFix/>
          </a:blip>
          <a:stretch>
            <a:fillRect/>
          </a:stretch>
        </p:blipFill>
        <p:spPr>
          <a:xfrm>
            <a:off x="251025" y="1214675"/>
            <a:ext cx="5319749" cy="3391850"/>
          </a:xfrm>
          <a:prstGeom prst="rect">
            <a:avLst/>
          </a:prstGeom>
          <a:noFill/>
          <a:ln>
            <a:noFill/>
          </a:ln>
        </p:spPr>
      </p:pic>
      <p:sp>
        <p:nvSpPr>
          <p:cNvPr id="322" name="Google Shape;322;p39"/>
          <p:cNvSpPr txBox="1"/>
          <p:nvPr>
            <p:ph idx="1" type="body"/>
          </p:nvPr>
        </p:nvSpPr>
        <p:spPr>
          <a:xfrm>
            <a:off x="5530025" y="1556075"/>
            <a:ext cx="3389700" cy="2448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935"/>
              <a:buNone/>
            </a:pPr>
            <a:r>
              <a:rPr lang="en" sz="920">
                <a:solidFill>
                  <a:srgbClr val="08170F"/>
                </a:solidFill>
                <a:highlight>
                  <a:schemeClr val="dk1"/>
                </a:highlight>
                <a:latin typeface="Roboto"/>
                <a:ea typeface="Roboto"/>
                <a:cs typeface="Roboto"/>
                <a:sym typeface="Roboto"/>
              </a:rPr>
              <a:t>The confusion matrix for our XGBoost model presents a comprehensive picture of its performance. With a substantial number of true negatives and true positives, the model demonstrates a strong ability to discern between the classes. Notably, the receiver operating characteristic curve, or ROC curve, complements this matrix with an AUC (Area Under the Curve) of 0.834, indicating a high level of model accuracy.</a:t>
            </a:r>
            <a:endParaRPr sz="920">
              <a:solidFill>
                <a:srgbClr val="08170F"/>
              </a:solidFill>
              <a:highlight>
                <a:schemeClr val="dk1"/>
              </a:highlight>
              <a:latin typeface="Roboto"/>
              <a:ea typeface="Roboto"/>
              <a:cs typeface="Roboto"/>
              <a:sym typeface="Roboto"/>
            </a:endParaRPr>
          </a:p>
          <a:p>
            <a:pPr indent="0" lvl="0" marL="0" rtl="0" algn="l">
              <a:lnSpc>
                <a:spcPct val="95000"/>
              </a:lnSpc>
              <a:spcBef>
                <a:spcPts val="1200"/>
              </a:spcBef>
              <a:spcAft>
                <a:spcPts val="1200"/>
              </a:spcAft>
              <a:buSzPts val="935"/>
              <a:buNone/>
            </a:pPr>
            <a:r>
              <a:rPr lang="en" sz="920">
                <a:solidFill>
                  <a:srgbClr val="08170F"/>
                </a:solidFill>
                <a:highlight>
                  <a:schemeClr val="dk1"/>
                </a:highlight>
                <a:latin typeface="Roboto"/>
                <a:ea typeface="Roboto"/>
                <a:cs typeface="Roboto"/>
                <a:sym typeface="Roboto"/>
              </a:rPr>
              <a:t>A standout point is the 'Best Threshold' marked at 0.522, which is the optimal cutoff point balancing sensitivity and specificity for our predictions. This data-driven threshold signifies where our model shifts from classifying a non-reorder to a reorder, which is a pivotal insight for making informed decisions on inventory management and customer targeting strategies.</a:t>
            </a:r>
            <a:endParaRPr sz="835">
              <a:solidFill>
                <a:srgbClr val="08170F"/>
              </a:solidFill>
              <a:highlight>
                <a:schemeClr val="dk1"/>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0"/>
          <p:cNvSpPr txBox="1"/>
          <p:nvPr>
            <p:ph type="title"/>
          </p:nvPr>
        </p:nvSpPr>
        <p:spPr>
          <a:xfrm>
            <a:off x="752500" y="774600"/>
            <a:ext cx="3168000" cy="4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solidFill>
                  <a:srgbClr val="233E30"/>
                </a:solidFill>
              </a:rPr>
              <a:t>ANN</a:t>
            </a:r>
            <a:endParaRPr sz="1800">
              <a:solidFill>
                <a:srgbClr val="233E30"/>
              </a:solidFill>
            </a:endParaRPr>
          </a:p>
        </p:txBody>
      </p:sp>
      <p:sp>
        <p:nvSpPr>
          <p:cNvPr id="328" name="Google Shape;328;p40"/>
          <p:cNvSpPr txBox="1"/>
          <p:nvPr>
            <p:ph type="title"/>
          </p:nvPr>
        </p:nvSpPr>
        <p:spPr>
          <a:xfrm>
            <a:off x="674350" y="228700"/>
            <a:ext cx="75057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Results and Analysis</a:t>
            </a:r>
            <a:endParaRPr sz="2500"/>
          </a:p>
        </p:txBody>
      </p:sp>
      <p:sp>
        <p:nvSpPr>
          <p:cNvPr id="329" name="Google Shape;329;p40"/>
          <p:cNvSpPr txBox="1"/>
          <p:nvPr>
            <p:ph idx="1" type="body"/>
          </p:nvPr>
        </p:nvSpPr>
        <p:spPr>
          <a:xfrm>
            <a:off x="5530025" y="1556075"/>
            <a:ext cx="3389700" cy="2448000"/>
          </a:xfrm>
          <a:prstGeom prst="rect">
            <a:avLst/>
          </a:prstGeom>
        </p:spPr>
        <p:txBody>
          <a:bodyPr anchorCtr="0" anchor="t" bIns="91425" lIns="91425" spcFirstLastPara="1" rIns="91425" wrap="square" tIns="91425">
            <a:normAutofit fontScale="92500"/>
          </a:bodyPr>
          <a:lstStyle/>
          <a:p>
            <a:pPr indent="-282638" lvl="0" marL="457200" rtl="0" algn="l">
              <a:lnSpc>
                <a:spcPct val="150000"/>
              </a:lnSpc>
              <a:spcBef>
                <a:spcPts val="0"/>
              </a:spcBef>
              <a:spcAft>
                <a:spcPts val="0"/>
              </a:spcAft>
              <a:buClr>
                <a:srgbClr val="08170F"/>
              </a:buClr>
              <a:buSzPct val="100000"/>
              <a:buFont typeface="Roboto"/>
              <a:buChar char="●"/>
            </a:pPr>
            <a:r>
              <a:rPr lang="en" sz="920">
                <a:solidFill>
                  <a:srgbClr val="08170F"/>
                </a:solidFill>
                <a:highlight>
                  <a:schemeClr val="dk1"/>
                </a:highlight>
                <a:latin typeface="Roboto"/>
                <a:ea typeface="Roboto"/>
                <a:cs typeface="Roboto"/>
                <a:sym typeface="Roboto"/>
              </a:rPr>
              <a:t>The ANN's performance showcases exceptional precision, as shown by the concentration of true negatives in the confusion matrix, and the complete absence of false positives and false negatives indicates a robust predictive capability within the dataset's scope.</a:t>
            </a:r>
            <a:endParaRPr sz="920">
              <a:solidFill>
                <a:srgbClr val="08170F"/>
              </a:solidFill>
              <a:highlight>
                <a:schemeClr val="dk1"/>
              </a:highlight>
              <a:latin typeface="Roboto"/>
              <a:ea typeface="Roboto"/>
              <a:cs typeface="Roboto"/>
              <a:sym typeface="Roboto"/>
            </a:endParaRPr>
          </a:p>
          <a:p>
            <a:pPr indent="-282638" lvl="0" marL="457200" rtl="0" algn="l">
              <a:lnSpc>
                <a:spcPct val="150000"/>
              </a:lnSpc>
              <a:spcBef>
                <a:spcPts val="1000"/>
              </a:spcBef>
              <a:spcAft>
                <a:spcPts val="1000"/>
              </a:spcAft>
              <a:buClr>
                <a:srgbClr val="08170F"/>
              </a:buClr>
              <a:buSzPct val="100000"/>
              <a:buFont typeface="Roboto"/>
              <a:buChar char="●"/>
            </a:pPr>
            <a:r>
              <a:rPr lang="en" sz="920">
                <a:solidFill>
                  <a:srgbClr val="08170F"/>
                </a:solidFill>
                <a:highlight>
                  <a:schemeClr val="dk1"/>
                </a:highlight>
                <a:latin typeface="Roboto"/>
                <a:ea typeface="Roboto"/>
                <a:cs typeface="Roboto"/>
                <a:sym typeface="Roboto"/>
              </a:rPr>
              <a:t>The ROC curve's AUC at 0.833 affirms the model's strong ability to differentiate between the classes, with the optimal balance point for classification precision marked at a threshold of 0.516. This suggests a finely tuned model that can be pivotal in enhancing user engagement and operational efficiency.</a:t>
            </a:r>
            <a:endParaRPr sz="920">
              <a:solidFill>
                <a:srgbClr val="08170F"/>
              </a:solidFill>
              <a:highlight>
                <a:schemeClr val="dk1"/>
              </a:highlight>
              <a:latin typeface="Roboto"/>
              <a:ea typeface="Roboto"/>
              <a:cs typeface="Roboto"/>
              <a:sym typeface="Roboto"/>
            </a:endParaRPr>
          </a:p>
        </p:txBody>
      </p:sp>
      <p:pic>
        <p:nvPicPr>
          <p:cNvPr id="330" name="Google Shape;330;p40"/>
          <p:cNvPicPr preferRelativeResize="0"/>
          <p:nvPr/>
        </p:nvPicPr>
        <p:blipFill>
          <a:blip r:embed="rId3">
            <a:alphaModFix/>
          </a:blip>
          <a:stretch>
            <a:fillRect/>
          </a:stretch>
        </p:blipFill>
        <p:spPr>
          <a:xfrm>
            <a:off x="504925" y="1311250"/>
            <a:ext cx="5225225" cy="2964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215700" y="166325"/>
            <a:ext cx="75057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Results and Analysis</a:t>
            </a:r>
            <a:endParaRPr sz="2300"/>
          </a:p>
        </p:txBody>
      </p:sp>
      <p:sp>
        <p:nvSpPr>
          <p:cNvPr id="336" name="Google Shape;336;p41"/>
          <p:cNvSpPr txBox="1"/>
          <p:nvPr>
            <p:ph idx="1" type="body"/>
          </p:nvPr>
        </p:nvSpPr>
        <p:spPr>
          <a:xfrm>
            <a:off x="5145475" y="2044775"/>
            <a:ext cx="3389700" cy="2448000"/>
          </a:xfrm>
          <a:prstGeom prst="rect">
            <a:avLst/>
          </a:prstGeom>
        </p:spPr>
        <p:txBody>
          <a:bodyPr anchorCtr="0" anchor="t" bIns="91425" lIns="91425" spcFirstLastPara="1" rIns="91425" wrap="square" tIns="91425">
            <a:normAutofit fontScale="85000"/>
          </a:bodyPr>
          <a:lstStyle/>
          <a:p>
            <a:pPr indent="-278257" lvl="0" marL="457200" rtl="0" algn="l">
              <a:lnSpc>
                <a:spcPct val="175000"/>
              </a:lnSpc>
              <a:spcBef>
                <a:spcPts val="0"/>
              </a:spcBef>
              <a:spcAft>
                <a:spcPts val="0"/>
              </a:spcAft>
              <a:buClr>
                <a:srgbClr val="08170F"/>
              </a:buClr>
              <a:buSzPct val="100000"/>
              <a:buFont typeface="Roboto"/>
              <a:buChar char="●"/>
            </a:pPr>
            <a:r>
              <a:rPr lang="en" sz="920">
                <a:solidFill>
                  <a:srgbClr val="08170F"/>
                </a:solidFill>
                <a:highlight>
                  <a:schemeClr val="dk1"/>
                </a:highlight>
                <a:latin typeface="Roboto"/>
                <a:ea typeface="Roboto"/>
                <a:cs typeface="Roboto"/>
                <a:sym typeface="Roboto"/>
              </a:rPr>
              <a:t>Our project leverages associative rule mining(e.g., Apriori Algorithm) to discover associations between products frequently purchased together, revealing that organic products, such as raspberries and avocados, frequently co-occur in shopping baskets. This suggests a trend towards healthy choices among our customers. By identifying such patterns, we can tailor our inventory and recommendations to better meet our customers' preferences. Here we have Calculated support, confidence, and lift for product pairs to identify significant associations. Utilized the insights for cross-selling, up-selling, and marketing strategies.</a:t>
            </a:r>
            <a:endParaRPr sz="920">
              <a:solidFill>
                <a:srgbClr val="08170F"/>
              </a:solidFill>
              <a:highlight>
                <a:schemeClr val="dk1"/>
              </a:highlight>
              <a:latin typeface="Roboto"/>
              <a:ea typeface="Roboto"/>
              <a:cs typeface="Roboto"/>
              <a:sym typeface="Roboto"/>
            </a:endParaRPr>
          </a:p>
        </p:txBody>
      </p:sp>
      <p:pic>
        <p:nvPicPr>
          <p:cNvPr id="337" name="Google Shape;337;p41"/>
          <p:cNvPicPr preferRelativeResize="0"/>
          <p:nvPr/>
        </p:nvPicPr>
        <p:blipFill rotWithShape="1">
          <a:blip r:embed="rId3">
            <a:alphaModFix/>
          </a:blip>
          <a:srcRect b="26497" l="0" r="0" t="0"/>
          <a:stretch/>
        </p:blipFill>
        <p:spPr>
          <a:xfrm>
            <a:off x="585000" y="1912125"/>
            <a:ext cx="4303724" cy="2315352"/>
          </a:xfrm>
          <a:prstGeom prst="rect">
            <a:avLst/>
          </a:prstGeom>
          <a:noFill/>
          <a:ln>
            <a:noFill/>
          </a:ln>
        </p:spPr>
      </p:pic>
      <p:pic>
        <p:nvPicPr>
          <p:cNvPr id="338" name="Google Shape;338;p41"/>
          <p:cNvPicPr preferRelativeResize="0"/>
          <p:nvPr/>
        </p:nvPicPr>
        <p:blipFill>
          <a:blip r:embed="rId4">
            <a:alphaModFix/>
          </a:blip>
          <a:stretch>
            <a:fillRect/>
          </a:stretch>
        </p:blipFill>
        <p:spPr>
          <a:xfrm>
            <a:off x="3902450" y="651025"/>
            <a:ext cx="2631799" cy="991350"/>
          </a:xfrm>
          <a:prstGeom prst="rect">
            <a:avLst/>
          </a:prstGeom>
          <a:noFill/>
          <a:ln>
            <a:noFill/>
          </a:ln>
        </p:spPr>
      </p:pic>
      <p:pic>
        <p:nvPicPr>
          <p:cNvPr id="339" name="Google Shape;339;p41"/>
          <p:cNvPicPr preferRelativeResize="0"/>
          <p:nvPr/>
        </p:nvPicPr>
        <p:blipFill>
          <a:blip r:embed="rId5">
            <a:alphaModFix/>
          </a:blip>
          <a:stretch>
            <a:fillRect/>
          </a:stretch>
        </p:blipFill>
        <p:spPr>
          <a:xfrm>
            <a:off x="6715550" y="632563"/>
            <a:ext cx="1915774" cy="1028275"/>
          </a:xfrm>
          <a:prstGeom prst="rect">
            <a:avLst/>
          </a:prstGeom>
          <a:noFill/>
          <a:ln>
            <a:noFill/>
          </a:ln>
        </p:spPr>
      </p:pic>
      <p:sp>
        <p:nvSpPr>
          <p:cNvPr id="340" name="Google Shape;340;p41"/>
          <p:cNvSpPr txBox="1"/>
          <p:nvPr>
            <p:ph type="title"/>
          </p:nvPr>
        </p:nvSpPr>
        <p:spPr>
          <a:xfrm>
            <a:off x="312600" y="739175"/>
            <a:ext cx="3229500" cy="4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solidFill>
                  <a:srgbClr val="233E30"/>
                </a:solidFill>
              </a:rPr>
              <a:t>Customer cart Analysis</a:t>
            </a:r>
            <a:endParaRPr sz="1800">
              <a:solidFill>
                <a:srgbClr val="233E3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2"/>
          <p:cNvSpPr txBox="1"/>
          <p:nvPr>
            <p:ph type="title"/>
          </p:nvPr>
        </p:nvSpPr>
        <p:spPr>
          <a:xfrm>
            <a:off x="819150" y="845600"/>
            <a:ext cx="7505700" cy="63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46" name="Google Shape;346;p42"/>
          <p:cNvSpPr txBox="1"/>
          <p:nvPr>
            <p:ph idx="1" type="body"/>
          </p:nvPr>
        </p:nvSpPr>
        <p:spPr>
          <a:xfrm>
            <a:off x="819150" y="16558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latin typeface="Roboto"/>
                <a:ea typeface="Roboto"/>
                <a:cs typeface="Roboto"/>
                <a:sym typeface="Roboto"/>
              </a:rPr>
              <a:t>In conclusion, The Customer Segmentation project employed a multifaceted methodology, including data collection, exploratory data analysis, feature extraction, customer segmentation, market basket analysis, and machine learning model development.</a:t>
            </a:r>
            <a:endParaRPr sz="1200">
              <a:latin typeface="Roboto"/>
              <a:ea typeface="Roboto"/>
              <a:cs typeface="Roboto"/>
              <a:sym typeface="Roboto"/>
            </a:endParaRPr>
          </a:p>
          <a:p>
            <a:pPr indent="0" lvl="0" marL="0" rtl="0" algn="l">
              <a:spcBef>
                <a:spcPts val="1200"/>
              </a:spcBef>
              <a:spcAft>
                <a:spcPts val="1200"/>
              </a:spcAft>
              <a:buNone/>
            </a:pPr>
            <a:r>
              <a:rPr lang="en" sz="1200">
                <a:latin typeface="Roboto"/>
                <a:ea typeface="Roboto"/>
                <a:cs typeface="Roboto"/>
                <a:sym typeface="Roboto"/>
              </a:rPr>
              <a:t>This comprehensive approach provided valuable insights into customer purchasing behavior, product associations, and predictive modeling for product reorder predictions. While both the ANN and XGBoost models demonstrated potential in predicting reordered products, further refinement and optimization are needed to address their individual strengths and weaknesses effectively. This project highlights the significance of leveraging data-driven strategies to enhance business tactics and enhance the overall customer shopping experience.</a:t>
            </a:r>
            <a:endParaRPr sz="1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93" name="Google Shape;193;p21"/>
          <p:cNvSpPr txBox="1"/>
          <p:nvPr>
            <p:ph idx="4294967295" type="body"/>
          </p:nvPr>
        </p:nvSpPr>
        <p:spPr>
          <a:xfrm>
            <a:off x="679050" y="2083875"/>
            <a:ext cx="7785900" cy="2448000"/>
          </a:xfrm>
          <a:prstGeom prst="rect">
            <a:avLst/>
          </a:prstGeom>
          <a:solidFill>
            <a:schemeClr val="dk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000000"/>
                </a:solidFill>
                <a:highlight>
                  <a:schemeClr val="dk1"/>
                </a:highlight>
                <a:latin typeface="Roboto"/>
                <a:ea typeface="Roboto"/>
                <a:cs typeface="Roboto"/>
                <a:sym typeface="Roboto"/>
              </a:rPr>
              <a:t>In our "Customer Segmentation for E-commerce" introduction, we'll delve into the analytical expedition through Instacart’s extensive order data, with an eye toward deciphering complex consumer behavior. This foundational work lays the groundwork for advancing tailored e-commerce strategies, leveraging key segmentation techniques for a granular understanding of customers, and guiding Instacart’s tactical decisions to refine the user experience. We'll unveil how strategic data analysis can steer marketing and operational enhancements in the competitive landscape of online grocery delivery.</a:t>
            </a:r>
            <a:endParaRPr>
              <a:solidFill>
                <a:srgbClr val="000000"/>
              </a:solidFill>
              <a:highlight>
                <a:schemeClr val="dk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Background</a:t>
            </a:r>
            <a:endParaRPr/>
          </a:p>
        </p:txBody>
      </p:sp>
      <p:sp>
        <p:nvSpPr>
          <p:cNvPr id="199" name="Google Shape;199;p22"/>
          <p:cNvSpPr txBox="1"/>
          <p:nvPr>
            <p:ph idx="4294967295" type="body"/>
          </p:nvPr>
        </p:nvSpPr>
        <p:spPr>
          <a:xfrm>
            <a:off x="721975" y="1757625"/>
            <a:ext cx="7785900" cy="1450500"/>
          </a:xfrm>
          <a:prstGeom prst="rect">
            <a:avLst/>
          </a:prstGeom>
          <a:solidFill>
            <a:schemeClr val="dk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000000"/>
                </a:solidFill>
                <a:highlight>
                  <a:schemeClr val="dk1"/>
                </a:highlight>
                <a:latin typeface="Roboto"/>
                <a:ea typeface="Roboto"/>
                <a:cs typeface="Roboto"/>
                <a:sym typeface="Roboto"/>
              </a:rPr>
              <a:t>Our project explores Instacart's treasure trove of data to dissect customer shopping patterns. With over 3 million orders, the project's backdrop focuses on discerning habits that could empower more nuanced marketing strategies and inventory decisions. This analysis is geared towards grasping the dynamics of grocery shopping and utilizing this understanding to predict future order contents, ultimately driving a personalized user experience and streamlining business operations.</a:t>
            </a:r>
            <a:endParaRPr sz="1200">
              <a:solidFill>
                <a:srgbClr val="000000"/>
              </a:solidFill>
              <a:highlight>
                <a:schemeClr val="dk1"/>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819150" y="845600"/>
            <a:ext cx="7505700" cy="59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Project Motivation</a:t>
            </a:r>
            <a:endParaRPr sz="2500"/>
          </a:p>
        </p:txBody>
      </p:sp>
      <p:sp>
        <p:nvSpPr>
          <p:cNvPr id="205" name="Google Shape;205;p23"/>
          <p:cNvSpPr txBox="1"/>
          <p:nvPr>
            <p:ph idx="4294967295" type="body"/>
          </p:nvPr>
        </p:nvSpPr>
        <p:spPr>
          <a:xfrm>
            <a:off x="721975" y="1757625"/>
            <a:ext cx="7785900" cy="1450500"/>
          </a:xfrm>
          <a:prstGeom prst="rect">
            <a:avLst/>
          </a:prstGeom>
          <a:solidFill>
            <a:schemeClr val="dk1"/>
          </a:solidFill>
        </p:spPr>
        <p:txBody>
          <a:bodyPr anchorCtr="0" anchor="t" bIns="91425" lIns="91425" spcFirstLastPara="1" rIns="91425" wrap="square" tIns="91425">
            <a:noAutofit/>
          </a:bodyPr>
          <a:lstStyle/>
          <a:p>
            <a:pPr indent="0" lvl="0" marL="0" rtl="0" algn="l">
              <a:lnSpc>
                <a:spcPct val="155000"/>
              </a:lnSpc>
              <a:spcBef>
                <a:spcPts val="0"/>
              </a:spcBef>
              <a:spcAft>
                <a:spcPts val="0"/>
              </a:spcAft>
              <a:buSzPts val="852"/>
              <a:buNone/>
            </a:pPr>
            <a:r>
              <a:rPr lang="en" sz="1130">
                <a:solidFill>
                  <a:srgbClr val="000000"/>
                </a:solidFill>
                <a:highlight>
                  <a:schemeClr val="dk1"/>
                </a:highlight>
                <a:latin typeface="Roboto"/>
                <a:ea typeface="Roboto"/>
                <a:cs typeface="Roboto"/>
                <a:sym typeface="Roboto"/>
              </a:rPr>
              <a:t>The motivation for segmenting customers in the e-commerce domain is rooted in the goal to cater specifically to each segment's unique needs and preferences. This strategic segmentation allows companies to tailor their marketing efforts more accurately, customizing product recommendations and crafting specialized promotions that resonate with distinct customer groups. This precision in marketing leads to more effective use of resources, enabling businesses to focus on the most profitable customer segments and enhance overall sales and profit margins.</a:t>
            </a:r>
            <a:endParaRPr sz="1130">
              <a:solidFill>
                <a:srgbClr val="000000"/>
              </a:solidFill>
              <a:highlight>
                <a:schemeClr val="dk1"/>
              </a:highlight>
              <a:latin typeface="Roboto"/>
              <a:ea typeface="Roboto"/>
              <a:cs typeface="Roboto"/>
              <a:sym typeface="Roboto"/>
            </a:endParaRPr>
          </a:p>
          <a:p>
            <a:pPr indent="0" lvl="0" marL="0" rtl="0" algn="l">
              <a:lnSpc>
                <a:spcPct val="95000"/>
              </a:lnSpc>
              <a:spcBef>
                <a:spcPts val="0"/>
              </a:spcBef>
              <a:spcAft>
                <a:spcPts val="1200"/>
              </a:spcAft>
              <a:buSzPts val="852"/>
              <a:buNone/>
            </a:pPr>
            <a:r>
              <a:t/>
            </a:r>
            <a:endParaRPr sz="1130">
              <a:solidFill>
                <a:srgbClr val="000000"/>
              </a:solidFill>
              <a:highlight>
                <a:schemeClr val="dk1"/>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819150" y="536500"/>
            <a:ext cx="7505700" cy="6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00"/>
              <a:t>Project Goals</a:t>
            </a:r>
            <a:endParaRPr sz="2500"/>
          </a:p>
        </p:txBody>
      </p:sp>
      <p:sp>
        <p:nvSpPr>
          <p:cNvPr id="211" name="Google Shape;211;p24"/>
          <p:cNvSpPr txBox="1"/>
          <p:nvPr>
            <p:ph idx="4294967295" type="body"/>
          </p:nvPr>
        </p:nvSpPr>
        <p:spPr>
          <a:xfrm>
            <a:off x="819150" y="1027000"/>
            <a:ext cx="7505700" cy="38382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100">
                <a:solidFill>
                  <a:srgbClr val="000000"/>
                </a:solidFill>
                <a:latin typeface="Roboto"/>
                <a:ea typeface="Roboto"/>
                <a:cs typeface="Roboto"/>
                <a:sym typeface="Roboto"/>
              </a:rPr>
              <a:t>The goal of customer segmentation in e-commerce is multifaceted:</a:t>
            </a:r>
            <a:endParaRPr sz="1100">
              <a:solidFill>
                <a:srgbClr val="000000"/>
              </a:solidFill>
              <a:latin typeface="Roboto"/>
              <a:ea typeface="Roboto"/>
              <a:cs typeface="Roboto"/>
              <a:sym typeface="Roboto"/>
            </a:endParaRPr>
          </a:p>
          <a:p>
            <a:pPr indent="0" lvl="0" marL="0" rtl="0" algn="l">
              <a:lnSpc>
                <a:spcPct val="100000"/>
              </a:lnSpc>
              <a:spcBef>
                <a:spcPts val="1200"/>
              </a:spcBef>
              <a:spcAft>
                <a:spcPts val="0"/>
              </a:spcAft>
              <a:buNone/>
            </a:pPr>
            <a:r>
              <a:rPr lang="en" sz="1100">
                <a:solidFill>
                  <a:srgbClr val="000000"/>
                </a:solidFill>
                <a:latin typeface="Roboto"/>
                <a:ea typeface="Roboto"/>
                <a:cs typeface="Roboto"/>
                <a:sym typeface="Roboto"/>
              </a:rPr>
              <a:t>1. Enhanced Personalization: A </a:t>
            </a:r>
            <a:r>
              <a:rPr lang="en" sz="1100">
                <a:solidFill>
                  <a:srgbClr val="000000"/>
                </a:solidFill>
                <a:latin typeface="Roboto"/>
                <a:ea typeface="Roboto"/>
                <a:cs typeface="Roboto"/>
                <a:sym typeface="Roboto"/>
              </a:rPr>
              <a:t>personalized</a:t>
            </a:r>
            <a:r>
              <a:rPr lang="en" sz="1100">
                <a:solidFill>
                  <a:srgbClr val="000000"/>
                </a:solidFill>
                <a:latin typeface="Roboto"/>
                <a:ea typeface="Roboto"/>
                <a:cs typeface="Roboto"/>
                <a:sym typeface="Roboto"/>
              </a:rPr>
              <a:t> products suggestion, marketing messages and promotional offers to suit the interests and tastes of each group.</a:t>
            </a:r>
            <a:endParaRPr sz="1100">
              <a:solidFill>
                <a:srgbClr val="000000"/>
              </a:solidFill>
              <a:latin typeface="Roboto"/>
              <a:ea typeface="Roboto"/>
              <a:cs typeface="Roboto"/>
              <a:sym typeface="Roboto"/>
            </a:endParaRPr>
          </a:p>
          <a:p>
            <a:pPr indent="0" lvl="0" marL="0" rtl="0" algn="l">
              <a:lnSpc>
                <a:spcPct val="100000"/>
              </a:lnSpc>
              <a:spcBef>
                <a:spcPts val="1200"/>
              </a:spcBef>
              <a:spcAft>
                <a:spcPts val="0"/>
              </a:spcAft>
              <a:buNone/>
            </a:pPr>
            <a:r>
              <a:rPr lang="en" sz="1100">
                <a:solidFill>
                  <a:srgbClr val="000000"/>
                </a:solidFill>
                <a:latin typeface="Roboto"/>
                <a:ea typeface="Roboto"/>
                <a:cs typeface="Roboto"/>
                <a:sym typeface="Roboto"/>
              </a:rPr>
              <a:t>2. Improved Customer Experience: Ensure the smooth and exciting shopping adventure through coming up or building up the client's experience around their requirements, presenting and showing them the relevant content offerings and information at every touchpoint.</a:t>
            </a:r>
            <a:endParaRPr sz="1100">
              <a:solidFill>
                <a:srgbClr val="000000"/>
              </a:solidFill>
              <a:latin typeface="Roboto"/>
              <a:ea typeface="Roboto"/>
              <a:cs typeface="Roboto"/>
              <a:sym typeface="Roboto"/>
            </a:endParaRPr>
          </a:p>
          <a:p>
            <a:pPr indent="0" lvl="0" marL="0" rtl="0" algn="l">
              <a:lnSpc>
                <a:spcPct val="100000"/>
              </a:lnSpc>
              <a:spcBef>
                <a:spcPts val="1200"/>
              </a:spcBef>
              <a:spcAft>
                <a:spcPts val="0"/>
              </a:spcAft>
              <a:buNone/>
            </a:pPr>
            <a:r>
              <a:rPr lang="en" sz="1100">
                <a:solidFill>
                  <a:srgbClr val="000000"/>
                </a:solidFill>
                <a:latin typeface="Roboto"/>
                <a:ea typeface="Roboto"/>
                <a:cs typeface="Roboto"/>
                <a:sym typeface="Roboto"/>
              </a:rPr>
              <a:t>3. Increased Customer Retention: Cultivate customer bonding and retention by creating meaningful relationships by establishing personal connections and relevant communication patterns.</a:t>
            </a:r>
            <a:endParaRPr sz="1100">
              <a:solidFill>
                <a:srgbClr val="000000"/>
              </a:solidFill>
              <a:latin typeface="Roboto"/>
              <a:ea typeface="Roboto"/>
              <a:cs typeface="Roboto"/>
              <a:sym typeface="Roboto"/>
            </a:endParaRPr>
          </a:p>
          <a:p>
            <a:pPr indent="0" lvl="0" marL="0" rtl="0" algn="l">
              <a:lnSpc>
                <a:spcPct val="100000"/>
              </a:lnSpc>
              <a:spcBef>
                <a:spcPts val="1200"/>
              </a:spcBef>
              <a:spcAft>
                <a:spcPts val="0"/>
              </a:spcAft>
              <a:buNone/>
            </a:pPr>
            <a:r>
              <a:rPr lang="en" sz="1100">
                <a:solidFill>
                  <a:srgbClr val="000000"/>
                </a:solidFill>
                <a:latin typeface="Roboto"/>
                <a:ea typeface="Roboto"/>
                <a:cs typeface="Roboto"/>
                <a:sym typeface="Roboto"/>
              </a:rPr>
              <a:t>4. Optimized Marketing Strategies: Use marketing resources judiciously by centering the marketing strategy around your richest customer segments and by tailoring marketing campaigns to fall in line with the traits that represent each segmentation.</a:t>
            </a:r>
            <a:endParaRPr sz="1100">
              <a:solidFill>
                <a:srgbClr val="000000"/>
              </a:solidFill>
              <a:latin typeface="Roboto"/>
              <a:ea typeface="Roboto"/>
              <a:cs typeface="Roboto"/>
              <a:sym typeface="Roboto"/>
            </a:endParaRPr>
          </a:p>
          <a:p>
            <a:pPr indent="0" lvl="0" marL="0" rtl="0" algn="l">
              <a:lnSpc>
                <a:spcPct val="100000"/>
              </a:lnSpc>
              <a:spcBef>
                <a:spcPts val="1200"/>
              </a:spcBef>
              <a:spcAft>
                <a:spcPts val="0"/>
              </a:spcAft>
              <a:buNone/>
            </a:pPr>
            <a:r>
              <a:rPr lang="en" sz="1100">
                <a:solidFill>
                  <a:srgbClr val="000000"/>
                </a:solidFill>
                <a:latin typeface="Roboto"/>
                <a:ea typeface="Roboto"/>
                <a:cs typeface="Roboto"/>
                <a:sym typeface="Roboto"/>
              </a:rPr>
              <a:t>5. Maximized Revenue Generation: Grow revenue by deducing where the higher incomes are earned, high-value customers, and pricing strategies that align with segment preferences.</a:t>
            </a:r>
            <a:endParaRPr sz="1100">
              <a:solidFill>
                <a:srgbClr val="000000"/>
              </a:solidFill>
              <a:latin typeface="Roboto"/>
              <a:ea typeface="Roboto"/>
              <a:cs typeface="Roboto"/>
              <a:sym typeface="Roboto"/>
            </a:endParaRPr>
          </a:p>
          <a:p>
            <a:pPr indent="0" lvl="0" marL="0" rtl="0" algn="l">
              <a:lnSpc>
                <a:spcPct val="100000"/>
              </a:lnSpc>
              <a:spcBef>
                <a:spcPts val="1200"/>
              </a:spcBef>
              <a:spcAft>
                <a:spcPts val="1200"/>
              </a:spcAft>
              <a:buNone/>
            </a:pPr>
            <a:r>
              <a:rPr lang="en" sz="1100">
                <a:solidFill>
                  <a:srgbClr val="000000"/>
                </a:solidFill>
                <a:latin typeface="Roboto"/>
                <a:ea typeface="Roboto"/>
                <a:cs typeface="Roboto"/>
                <a:sym typeface="Roboto"/>
              </a:rPr>
              <a:t> Thus, the main objective of segmentation of customers in the sphere of e-commerce is getting actionable insights from the data and turning them into customer understanding improvement, shopping experience personalization and business success of the company as a result.</a:t>
            </a:r>
            <a:endParaRPr sz="1000">
              <a:solidFill>
                <a:srgbClr val="000000"/>
              </a:solidFill>
              <a:highlight>
                <a:schemeClr val="dk1"/>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681775" y="287525"/>
            <a:ext cx="7505700" cy="58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Dataset Description</a:t>
            </a:r>
            <a:endParaRPr sz="2500"/>
          </a:p>
        </p:txBody>
      </p:sp>
      <p:sp>
        <p:nvSpPr>
          <p:cNvPr id="217" name="Google Shape;217;p25"/>
          <p:cNvSpPr txBox="1"/>
          <p:nvPr>
            <p:ph idx="1" type="body"/>
          </p:nvPr>
        </p:nvSpPr>
        <p:spPr>
          <a:xfrm>
            <a:off x="767625" y="872875"/>
            <a:ext cx="7505700" cy="2448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 sz="1102">
                <a:solidFill>
                  <a:srgbClr val="000000"/>
                </a:solidFill>
                <a:latin typeface="Roboto"/>
                <a:ea typeface="Roboto"/>
                <a:cs typeface="Roboto"/>
                <a:sym typeface="Roboto"/>
              </a:rPr>
              <a:t>The dataset features:</a:t>
            </a:r>
            <a:endParaRPr sz="1102">
              <a:solidFill>
                <a:srgbClr val="000000"/>
              </a:solidFill>
              <a:latin typeface="Roboto"/>
              <a:ea typeface="Roboto"/>
              <a:cs typeface="Roboto"/>
              <a:sym typeface="Roboto"/>
            </a:endParaRPr>
          </a:p>
          <a:p>
            <a:pPr indent="0" lvl="0" marL="0" rtl="0" algn="l">
              <a:lnSpc>
                <a:spcPct val="95000"/>
              </a:lnSpc>
              <a:spcBef>
                <a:spcPts val="1200"/>
              </a:spcBef>
              <a:spcAft>
                <a:spcPts val="0"/>
              </a:spcAft>
              <a:buSzPts val="1018"/>
              <a:buNone/>
            </a:pPr>
            <a:r>
              <a:rPr lang="en" sz="1102">
                <a:solidFill>
                  <a:srgbClr val="000000"/>
                </a:solidFill>
                <a:latin typeface="Roboto"/>
                <a:ea typeface="Roboto"/>
                <a:cs typeface="Roboto"/>
                <a:sym typeface="Roboto"/>
              </a:rPr>
              <a:t>- </a:t>
            </a:r>
            <a:r>
              <a:rPr b="1" lang="en" sz="1102">
                <a:solidFill>
                  <a:srgbClr val="000000"/>
                </a:solidFill>
                <a:latin typeface="Roboto"/>
                <a:ea typeface="Roboto"/>
                <a:cs typeface="Roboto"/>
                <a:sym typeface="Roboto"/>
              </a:rPr>
              <a:t>Aisles</a:t>
            </a:r>
            <a:r>
              <a:rPr lang="en" sz="1102">
                <a:solidFill>
                  <a:srgbClr val="000000"/>
                </a:solidFill>
                <a:latin typeface="Roboto"/>
                <a:ea typeface="Roboto"/>
                <a:cs typeface="Roboto"/>
                <a:sym typeface="Roboto"/>
              </a:rPr>
              <a:t>: Containing information on 134 unique aisles.</a:t>
            </a:r>
            <a:endParaRPr sz="1102">
              <a:solidFill>
                <a:srgbClr val="000000"/>
              </a:solidFill>
              <a:latin typeface="Roboto"/>
              <a:ea typeface="Roboto"/>
              <a:cs typeface="Roboto"/>
              <a:sym typeface="Roboto"/>
            </a:endParaRPr>
          </a:p>
          <a:p>
            <a:pPr indent="0" lvl="0" marL="0" rtl="0" algn="l">
              <a:lnSpc>
                <a:spcPct val="95000"/>
              </a:lnSpc>
              <a:spcBef>
                <a:spcPts val="1200"/>
              </a:spcBef>
              <a:spcAft>
                <a:spcPts val="0"/>
              </a:spcAft>
              <a:buSzPts val="1018"/>
              <a:buNone/>
            </a:pPr>
            <a:r>
              <a:rPr lang="en" sz="1102">
                <a:solidFill>
                  <a:srgbClr val="000000"/>
                </a:solidFill>
                <a:latin typeface="Roboto"/>
                <a:ea typeface="Roboto"/>
                <a:cs typeface="Roboto"/>
                <a:sym typeface="Roboto"/>
              </a:rPr>
              <a:t>- </a:t>
            </a:r>
            <a:r>
              <a:rPr b="1" lang="en" sz="1102">
                <a:solidFill>
                  <a:srgbClr val="000000"/>
                </a:solidFill>
                <a:latin typeface="Roboto"/>
                <a:ea typeface="Roboto"/>
                <a:cs typeface="Roboto"/>
                <a:sym typeface="Roboto"/>
              </a:rPr>
              <a:t>Departments</a:t>
            </a:r>
            <a:r>
              <a:rPr lang="en" sz="1102">
                <a:solidFill>
                  <a:srgbClr val="000000"/>
                </a:solidFill>
                <a:latin typeface="Roboto"/>
                <a:ea typeface="Roboto"/>
                <a:cs typeface="Roboto"/>
                <a:sym typeface="Roboto"/>
              </a:rPr>
              <a:t>: Detailing 21 unique departments.</a:t>
            </a:r>
            <a:endParaRPr sz="1102">
              <a:solidFill>
                <a:srgbClr val="000000"/>
              </a:solidFill>
              <a:latin typeface="Roboto"/>
              <a:ea typeface="Roboto"/>
              <a:cs typeface="Roboto"/>
              <a:sym typeface="Roboto"/>
            </a:endParaRPr>
          </a:p>
          <a:p>
            <a:pPr indent="0" lvl="0" marL="0" rtl="0" algn="l">
              <a:lnSpc>
                <a:spcPct val="95000"/>
              </a:lnSpc>
              <a:spcBef>
                <a:spcPts val="1200"/>
              </a:spcBef>
              <a:spcAft>
                <a:spcPts val="0"/>
              </a:spcAft>
              <a:buSzPts val="1018"/>
              <a:buNone/>
            </a:pPr>
            <a:r>
              <a:rPr lang="en" sz="1102">
                <a:solidFill>
                  <a:srgbClr val="000000"/>
                </a:solidFill>
                <a:latin typeface="Roboto"/>
                <a:ea typeface="Roboto"/>
                <a:cs typeface="Roboto"/>
                <a:sym typeface="Roboto"/>
              </a:rPr>
              <a:t>- </a:t>
            </a:r>
            <a:r>
              <a:rPr b="1" lang="en" sz="1102">
                <a:solidFill>
                  <a:srgbClr val="000000"/>
                </a:solidFill>
                <a:latin typeface="Roboto"/>
                <a:ea typeface="Roboto"/>
                <a:cs typeface="Roboto"/>
                <a:sym typeface="Roboto"/>
              </a:rPr>
              <a:t>Orders:</a:t>
            </a:r>
            <a:r>
              <a:rPr lang="en" sz="1102">
                <a:solidFill>
                  <a:srgbClr val="000000"/>
                </a:solidFill>
                <a:latin typeface="Roboto"/>
                <a:ea typeface="Roboto"/>
                <a:cs typeface="Roboto"/>
                <a:sym typeface="Roboto"/>
              </a:rPr>
              <a:t> Showcasing orders from 206,209 users totaling 3,421,083, divided into Prior, Train, and Test sets with distinct distributions for Prior. Each user's orders range from 0 to 100. Weekend trends suggest most grocery shopping occurs then, particularly Saturday afternoons and Sunday mornings. Data indicates a weekly ordering cycle, with peak times inferred from the analysis of days since the last order and a detailed heatmap of order times.</a:t>
            </a:r>
            <a:endParaRPr sz="1102">
              <a:solidFill>
                <a:srgbClr val="000000"/>
              </a:solidFill>
              <a:latin typeface="Roboto"/>
              <a:ea typeface="Roboto"/>
              <a:cs typeface="Roboto"/>
              <a:sym typeface="Roboto"/>
            </a:endParaRPr>
          </a:p>
          <a:p>
            <a:pPr indent="0" lvl="0" marL="0" rtl="0" algn="l">
              <a:lnSpc>
                <a:spcPct val="95000"/>
              </a:lnSpc>
              <a:spcBef>
                <a:spcPts val="1200"/>
              </a:spcBef>
              <a:spcAft>
                <a:spcPts val="1200"/>
              </a:spcAft>
              <a:buSzPts val="1018"/>
              <a:buNone/>
            </a:pPr>
            <a:r>
              <a:t/>
            </a:r>
            <a:endParaRPr sz="1102">
              <a:solidFill>
                <a:srgbClr val="000000"/>
              </a:solidFill>
              <a:latin typeface="Roboto"/>
              <a:ea typeface="Roboto"/>
              <a:cs typeface="Roboto"/>
              <a:sym typeface="Roboto"/>
            </a:endParaRPr>
          </a:p>
        </p:txBody>
      </p:sp>
      <p:pic>
        <p:nvPicPr>
          <p:cNvPr id="218" name="Google Shape;218;p25"/>
          <p:cNvPicPr preferRelativeResize="0"/>
          <p:nvPr/>
        </p:nvPicPr>
        <p:blipFill rotWithShape="1">
          <a:blip r:embed="rId3">
            <a:alphaModFix/>
          </a:blip>
          <a:srcRect b="0" l="5320" r="8024" t="7629"/>
          <a:stretch/>
        </p:blipFill>
        <p:spPr>
          <a:xfrm>
            <a:off x="819150" y="2713300"/>
            <a:ext cx="3553952" cy="2223550"/>
          </a:xfrm>
          <a:prstGeom prst="rect">
            <a:avLst/>
          </a:prstGeom>
          <a:noFill/>
          <a:ln>
            <a:noFill/>
          </a:ln>
        </p:spPr>
      </p:pic>
      <p:pic>
        <p:nvPicPr>
          <p:cNvPr id="219" name="Google Shape;219;p25"/>
          <p:cNvPicPr preferRelativeResize="0"/>
          <p:nvPr/>
        </p:nvPicPr>
        <p:blipFill>
          <a:blip r:embed="rId4">
            <a:alphaModFix/>
          </a:blip>
          <a:stretch>
            <a:fillRect/>
          </a:stretch>
        </p:blipFill>
        <p:spPr>
          <a:xfrm>
            <a:off x="4682000" y="2673225"/>
            <a:ext cx="4158000" cy="2084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755050" y="316825"/>
            <a:ext cx="7505700" cy="73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Dataset Description</a:t>
            </a:r>
            <a:r>
              <a:rPr lang="en" sz="1800"/>
              <a:t>(Cont’d)</a:t>
            </a:r>
            <a:endParaRPr sz="1800"/>
          </a:p>
        </p:txBody>
      </p:sp>
      <p:sp>
        <p:nvSpPr>
          <p:cNvPr id="225" name="Google Shape;225;p26"/>
          <p:cNvSpPr txBox="1"/>
          <p:nvPr>
            <p:ph idx="1" type="body"/>
          </p:nvPr>
        </p:nvSpPr>
        <p:spPr>
          <a:xfrm>
            <a:off x="819150" y="906800"/>
            <a:ext cx="7505700" cy="2086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358"/>
              <a:buNone/>
            </a:pPr>
            <a:r>
              <a:rPr b="1" lang="en" sz="1100">
                <a:solidFill>
                  <a:srgbClr val="000000"/>
                </a:solidFill>
              </a:rPr>
              <a:t>Products</a:t>
            </a:r>
            <a:r>
              <a:rPr lang="en" sz="1100">
                <a:solidFill>
                  <a:srgbClr val="000000"/>
                </a:solidFill>
              </a:rPr>
              <a:t>: This file contains information on a total of 49,688 products, along with their respective aisles and departments.</a:t>
            </a:r>
            <a:endParaRPr sz="1100">
              <a:solidFill>
                <a:srgbClr val="000000"/>
              </a:solidFill>
            </a:endParaRPr>
          </a:p>
          <a:p>
            <a:pPr indent="0" lvl="0" marL="0" rtl="0" algn="l">
              <a:lnSpc>
                <a:spcPct val="105000"/>
              </a:lnSpc>
              <a:spcBef>
                <a:spcPts val="0"/>
              </a:spcBef>
              <a:spcAft>
                <a:spcPts val="0"/>
              </a:spcAft>
              <a:buSzPts val="358"/>
              <a:buNone/>
            </a:pPr>
            <a:r>
              <a:t/>
            </a:r>
            <a:endParaRPr sz="1100">
              <a:solidFill>
                <a:srgbClr val="000000"/>
              </a:solidFill>
            </a:endParaRPr>
          </a:p>
          <a:p>
            <a:pPr indent="0" lvl="0" marL="0" rtl="0" algn="l">
              <a:lnSpc>
                <a:spcPct val="105000"/>
              </a:lnSpc>
              <a:spcBef>
                <a:spcPts val="0"/>
              </a:spcBef>
              <a:spcAft>
                <a:spcPts val="0"/>
              </a:spcAft>
              <a:buSzPts val="358"/>
              <a:buNone/>
            </a:pPr>
            <a:r>
              <a:rPr b="1" lang="en" sz="1100">
                <a:solidFill>
                  <a:srgbClr val="000000"/>
                </a:solidFill>
              </a:rPr>
              <a:t>Order_products_prior</a:t>
            </a:r>
            <a:r>
              <a:rPr lang="en" sz="1100">
                <a:solidFill>
                  <a:srgbClr val="000000"/>
                </a:solidFill>
              </a:rPr>
              <a:t>:</a:t>
            </a:r>
            <a:endParaRPr sz="1100">
              <a:solidFill>
                <a:srgbClr val="000000"/>
              </a:solidFill>
            </a:endParaRPr>
          </a:p>
          <a:p>
            <a:pPr indent="0" lvl="0" marL="0" rtl="0" algn="l">
              <a:lnSpc>
                <a:spcPct val="105000"/>
              </a:lnSpc>
              <a:spcBef>
                <a:spcPts val="0"/>
              </a:spcBef>
              <a:spcAft>
                <a:spcPts val="0"/>
              </a:spcAft>
              <a:buSzPts val="358"/>
              <a:buNone/>
            </a:pPr>
            <a:r>
              <a:rPr lang="en" sz="1100">
                <a:solidFill>
                  <a:srgbClr val="000000"/>
                </a:solidFill>
              </a:rPr>
              <a:t>- This file provides details on the products that were ordered, their order sequence, and whether they were reordered.</a:t>
            </a:r>
            <a:endParaRPr sz="1100">
              <a:solidFill>
                <a:srgbClr val="000000"/>
              </a:solidFill>
            </a:endParaRPr>
          </a:p>
          <a:p>
            <a:pPr indent="0" lvl="0" marL="0" rtl="0" algn="l">
              <a:lnSpc>
                <a:spcPct val="105000"/>
              </a:lnSpc>
              <a:spcBef>
                <a:spcPts val="0"/>
              </a:spcBef>
              <a:spcAft>
                <a:spcPts val="0"/>
              </a:spcAft>
              <a:buSzPts val="358"/>
              <a:buNone/>
            </a:pPr>
            <a:r>
              <a:rPr lang="en" sz="1100">
                <a:solidFill>
                  <a:srgbClr val="000000"/>
                </a:solidFill>
              </a:rPr>
              <a:t>- It covers a total of 3,214,874 orders, involving 49,677 distinct products.</a:t>
            </a:r>
            <a:endParaRPr sz="1100">
              <a:solidFill>
                <a:srgbClr val="000000"/>
              </a:solidFill>
            </a:endParaRPr>
          </a:p>
          <a:p>
            <a:pPr indent="0" lvl="0" marL="0" rtl="0" algn="l">
              <a:lnSpc>
                <a:spcPct val="105000"/>
              </a:lnSpc>
              <a:spcBef>
                <a:spcPts val="0"/>
              </a:spcBef>
              <a:spcAft>
                <a:spcPts val="0"/>
              </a:spcAft>
              <a:buSzPts val="358"/>
              <a:buNone/>
            </a:pPr>
            <a:r>
              <a:rPr lang="en" sz="1100">
                <a:solidFill>
                  <a:srgbClr val="000000"/>
                </a:solidFill>
              </a:rPr>
              <a:t>- Analysis suggests that most orders consist of 1-15 items, with a maximum of 145 items per order, as indicated by the "Count VS Items in cart" plot.</a:t>
            </a:r>
            <a:endParaRPr sz="1100">
              <a:solidFill>
                <a:srgbClr val="000000"/>
              </a:solidFill>
            </a:endParaRPr>
          </a:p>
          <a:p>
            <a:pPr indent="0" lvl="0" marL="0" rtl="0" algn="l">
              <a:lnSpc>
                <a:spcPct val="105000"/>
              </a:lnSpc>
              <a:spcBef>
                <a:spcPts val="0"/>
              </a:spcBef>
              <a:spcAft>
                <a:spcPts val="0"/>
              </a:spcAft>
              <a:buSzPts val="358"/>
              <a:buNone/>
            </a:pPr>
            <a:r>
              <a:rPr lang="en" sz="1100">
                <a:solidFill>
                  <a:srgbClr val="000000"/>
                </a:solidFill>
              </a:rPr>
              <a:t>- Approximately 58.97% of items in this dataset were reordered.</a:t>
            </a:r>
            <a:endParaRPr sz="1100">
              <a:solidFill>
                <a:srgbClr val="000000"/>
              </a:solidFill>
            </a:endParaRPr>
          </a:p>
          <a:p>
            <a:pPr indent="0" lvl="0" marL="0" rtl="0" algn="l">
              <a:lnSpc>
                <a:spcPct val="105000"/>
              </a:lnSpc>
              <a:spcBef>
                <a:spcPts val="0"/>
              </a:spcBef>
              <a:spcAft>
                <a:spcPts val="0"/>
              </a:spcAft>
              <a:buSzPts val="358"/>
              <a:buNone/>
            </a:pPr>
            <a:r>
              <a:t/>
            </a:r>
            <a:endParaRPr sz="1100">
              <a:solidFill>
                <a:srgbClr val="000000"/>
              </a:solidFill>
            </a:endParaRPr>
          </a:p>
        </p:txBody>
      </p:sp>
      <p:pic>
        <p:nvPicPr>
          <p:cNvPr id="226" name="Google Shape;226;p26"/>
          <p:cNvPicPr preferRelativeResize="0"/>
          <p:nvPr/>
        </p:nvPicPr>
        <p:blipFill rotWithShape="1">
          <a:blip r:embed="rId3">
            <a:alphaModFix/>
          </a:blip>
          <a:srcRect b="2879" l="6361" r="9597" t="7410"/>
          <a:stretch/>
        </p:blipFill>
        <p:spPr>
          <a:xfrm>
            <a:off x="2497551" y="2478450"/>
            <a:ext cx="4185149" cy="238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755050" y="316825"/>
            <a:ext cx="7505700" cy="73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Dataset Description</a:t>
            </a:r>
            <a:r>
              <a:rPr lang="en" sz="1800"/>
              <a:t>(Cont’d)</a:t>
            </a:r>
            <a:endParaRPr sz="1800"/>
          </a:p>
        </p:txBody>
      </p:sp>
      <p:sp>
        <p:nvSpPr>
          <p:cNvPr id="232" name="Google Shape;232;p27"/>
          <p:cNvSpPr txBox="1"/>
          <p:nvPr>
            <p:ph idx="1" type="body"/>
          </p:nvPr>
        </p:nvSpPr>
        <p:spPr>
          <a:xfrm>
            <a:off x="819150" y="812350"/>
            <a:ext cx="7505700" cy="16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highlight>
                  <a:schemeClr val="dk1"/>
                </a:highlight>
                <a:latin typeface="Roboto"/>
                <a:ea typeface="Roboto"/>
                <a:cs typeface="Roboto"/>
                <a:sym typeface="Roboto"/>
              </a:rPr>
              <a:t>Order_products_train:</a:t>
            </a:r>
            <a:endParaRPr sz="1100">
              <a:solidFill>
                <a:srgbClr val="000000"/>
              </a:solidFill>
              <a:highlight>
                <a:schemeClr val="dk1"/>
              </a:highlight>
              <a:latin typeface="Roboto"/>
              <a:ea typeface="Roboto"/>
              <a:cs typeface="Roboto"/>
              <a:sym typeface="Roboto"/>
            </a:endParaRPr>
          </a:p>
          <a:p>
            <a:pPr indent="-298450" lvl="0" marL="457200" rtl="0" algn="l">
              <a:spcBef>
                <a:spcPts val="1500"/>
              </a:spcBef>
              <a:spcAft>
                <a:spcPts val="0"/>
              </a:spcAft>
              <a:buClr>
                <a:srgbClr val="000000"/>
              </a:buClr>
              <a:buSzPts val="1100"/>
              <a:buFont typeface="Roboto"/>
              <a:buChar char="●"/>
            </a:pPr>
            <a:r>
              <a:rPr lang="en" sz="1100">
                <a:solidFill>
                  <a:srgbClr val="000000"/>
                </a:solidFill>
                <a:highlight>
                  <a:schemeClr val="dk1"/>
                </a:highlight>
                <a:latin typeface="Roboto"/>
                <a:ea typeface="Roboto"/>
                <a:cs typeface="Roboto"/>
                <a:sym typeface="Roboto"/>
              </a:rPr>
              <a:t>This file provides information on the products that were ordered, their order sequence, and whether they were reordered.</a:t>
            </a:r>
            <a:endParaRPr sz="1100">
              <a:solidFill>
                <a:srgbClr val="000000"/>
              </a:solidFill>
              <a:highlight>
                <a:schemeClr val="dk1"/>
              </a:highlight>
              <a:latin typeface="Roboto"/>
              <a:ea typeface="Roboto"/>
              <a:cs typeface="Roboto"/>
              <a:sym typeface="Roboto"/>
            </a:endParaRPr>
          </a:p>
          <a:p>
            <a:pPr indent="-298450" lvl="0" marL="457200" rtl="0" algn="l">
              <a:spcBef>
                <a:spcPts val="0"/>
              </a:spcBef>
              <a:spcAft>
                <a:spcPts val="0"/>
              </a:spcAft>
              <a:buClr>
                <a:srgbClr val="000000"/>
              </a:buClr>
              <a:buSzPts val="1100"/>
              <a:buFont typeface="Roboto"/>
              <a:buChar char="●"/>
            </a:pPr>
            <a:r>
              <a:rPr lang="en" sz="1100">
                <a:solidFill>
                  <a:srgbClr val="000000"/>
                </a:solidFill>
                <a:highlight>
                  <a:schemeClr val="dk1"/>
                </a:highlight>
                <a:latin typeface="Roboto"/>
                <a:ea typeface="Roboto"/>
                <a:cs typeface="Roboto"/>
                <a:sym typeface="Roboto"/>
              </a:rPr>
              <a:t>It includes data from a total of 131,209 orders, encompassing 39,123 unique products.</a:t>
            </a:r>
            <a:endParaRPr sz="1100">
              <a:solidFill>
                <a:srgbClr val="000000"/>
              </a:solidFill>
              <a:highlight>
                <a:schemeClr val="dk1"/>
              </a:highlight>
              <a:latin typeface="Roboto"/>
              <a:ea typeface="Roboto"/>
              <a:cs typeface="Roboto"/>
              <a:sym typeface="Roboto"/>
            </a:endParaRPr>
          </a:p>
          <a:p>
            <a:pPr indent="-298450" lvl="0" marL="457200" rtl="0" algn="l">
              <a:spcBef>
                <a:spcPts val="0"/>
              </a:spcBef>
              <a:spcAft>
                <a:spcPts val="0"/>
              </a:spcAft>
              <a:buClr>
                <a:srgbClr val="000000"/>
              </a:buClr>
              <a:buSzPts val="1100"/>
              <a:buFont typeface="Roboto"/>
              <a:buChar char="●"/>
            </a:pPr>
            <a:r>
              <a:rPr lang="en" sz="1100">
                <a:solidFill>
                  <a:srgbClr val="000000"/>
                </a:solidFill>
                <a:highlight>
                  <a:schemeClr val="dk1"/>
                </a:highlight>
                <a:latin typeface="Roboto"/>
                <a:ea typeface="Roboto"/>
                <a:cs typeface="Roboto"/>
                <a:sym typeface="Roboto"/>
              </a:rPr>
              <a:t>Analysis from the 'Count VS Items in cart' plot suggests that the majority of orders contain 1-15 items, with a maximum of 145 items per order.</a:t>
            </a:r>
            <a:endParaRPr sz="1100">
              <a:solidFill>
                <a:srgbClr val="000000"/>
              </a:solidFill>
              <a:highlight>
                <a:schemeClr val="dk1"/>
              </a:highlight>
              <a:latin typeface="Roboto"/>
              <a:ea typeface="Roboto"/>
              <a:cs typeface="Roboto"/>
              <a:sym typeface="Roboto"/>
            </a:endParaRPr>
          </a:p>
          <a:p>
            <a:pPr indent="-298450" lvl="0" marL="457200" rtl="0" algn="l">
              <a:spcBef>
                <a:spcPts val="0"/>
              </a:spcBef>
              <a:spcAft>
                <a:spcPts val="0"/>
              </a:spcAft>
              <a:buClr>
                <a:srgbClr val="000000"/>
              </a:buClr>
              <a:buSzPts val="1100"/>
              <a:buFont typeface="Roboto"/>
              <a:buChar char="●"/>
            </a:pPr>
            <a:r>
              <a:rPr lang="en" sz="1100">
                <a:solidFill>
                  <a:srgbClr val="000000"/>
                </a:solidFill>
                <a:highlight>
                  <a:schemeClr val="dk1"/>
                </a:highlight>
                <a:latin typeface="Roboto"/>
                <a:ea typeface="Roboto"/>
                <a:cs typeface="Roboto"/>
                <a:sym typeface="Roboto"/>
              </a:rPr>
              <a:t>The percentage of reordered items in this dataset is 59.86%.</a:t>
            </a:r>
            <a:endParaRPr sz="1100">
              <a:solidFill>
                <a:srgbClr val="000000"/>
              </a:solidFill>
              <a:highlight>
                <a:schemeClr val="dk1"/>
              </a:highlight>
              <a:latin typeface="Roboto"/>
              <a:ea typeface="Roboto"/>
              <a:cs typeface="Roboto"/>
              <a:sym typeface="Roboto"/>
            </a:endParaRPr>
          </a:p>
          <a:p>
            <a:pPr indent="0" lvl="0" marL="0" rtl="0" algn="l">
              <a:lnSpc>
                <a:spcPct val="105000"/>
              </a:lnSpc>
              <a:spcBef>
                <a:spcPts val="1200"/>
              </a:spcBef>
              <a:spcAft>
                <a:spcPts val="0"/>
              </a:spcAft>
              <a:buSzPts val="358"/>
              <a:buNone/>
            </a:pPr>
            <a:r>
              <a:t/>
            </a:r>
            <a:endParaRPr b="1" sz="1000">
              <a:solidFill>
                <a:srgbClr val="000000"/>
              </a:solidFill>
              <a:highlight>
                <a:schemeClr val="dk1"/>
              </a:highlight>
            </a:endParaRPr>
          </a:p>
        </p:txBody>
      </p:sp>
      <p:pic>
        <p:nvPicPr>
          <p:cNvPr id="233" name="Google Shape;233;p27"/>
          <p:cNvPicPr preferRelativeResize="0"/>
          <p:nvPr/>
        </p:nvPicPr>
        <p:blipFill rotWithShape="1">
          <a:blip r:embed="rId3">
            <a:alphaModFix/>
          </a:blip>
          <a:srcRect b="3079" l="5620" r="6281" t="7920"/>
          <a:stretch/>
        </p:blipFill>
        <p:spPr>
          <a:xfrm>
            <a:off x="2381175" y="2426950"/>
            <a:ext cx="4605327" cy="2481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